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335" r:id="rId5"/>
    <p:sldId id="336" r:id="rId6"/>
    <p:sldId id="338" r:id="rId7"/>
    <p:sldId id="337" r:id="rId8"/>
    <p:sldId id="339" r:id="rId9"/>
    <p:sldId id="341" r:id="rId10"/>
    <p:sldId id="342" r:id="rId11"/>
    <p:sldId id="344" r:id="rId12"/>
    <p:sldId id="346" r:id="rId13"/>
    <p:sldId id="345" r:id="rId14"/>
    <p:sldId id="348" r:id="rId15"/>
    <p:sldId id="349" r:id="rId16"/>
    <p:sldId id="351" r:id="rId17"/>
    <p:sldId id="350" r:id="rId18"/>
    <p:sldId id="352" r:id="rId19"/>
    <p:sldId id="353" r:id="rId20"/>
    <p:sldId id="354" r:id="rId21"/>
    <p:sldId id="355" r:id="rId22"/>
    <p:sldId id="356" r:id="rId23"/>
    <p:sldId id="357" r:id="rId24"/>
    <p:sldId id="358" r:id="rId25"/>
    <p:sldId id="3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105" d="100"/>
          <a:sy n="105" d="100"/>
        </p:scale>
        <p:origin x="834" y="120"/>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5/20/2024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jpe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974080" y="1709928"/>
            <a:ext cx="6217920" cy="3056343"/>
          </a:xfrm>
        </p:spPr>
        <p:txBody>
          <a:bodyPr>
            <a:normAutofit/>
          </a:bodyPr>
          <a:lstStyle/>
          <a:p>
            <a:r>
              <a:rPr lang="en-US" dirty="0"/>
              <a:t>Takeoff</a:t>
            </a:r>
            <a:br>
              <a:rPr lang="en-US" dirty="0"/>
            </a:br>
            <a:r>
              <a:rPr lang="en-US" sz="2400" dirty="0"/>
              <a:t>online crowdfunding platform</a:t>
            </a:r>
            <a:br>
              <a:rPr lang="en-US" sz="2400" dirty="0"/>
            </a:br>
            <a:br>
              <a:rPr lang="en-US" sz="2400" dirty="0"/>
            </a:br>
            <a:r>
              <a:rPr lang="en-US" sz="1400" dirty="0"/>
              <a:t>Developer: Sujan Shrestha (np000611)</a:t>
            </a:r>
            <a:br>
              <a:rPr lang="en-US" sz="1400" dirty="0"/>
            </a:br>
            <a:r>
              <a:rPr lang="en-US" sz="1400" dirty="0"/>
              <a:t>intake: np3f2304it</a:t>
            </a:r>
            <a:br>
              <a:rPr lang="en-US" sz="1400" dirty="0"/>
            </a:br>
            <a:r>
              <a:rPr lang="en-US" sz="1400" dirty="0"/>
              <a:t>course: Final Year Project</a:t>
            </a:r>
            <a:br>
              <a:rPr lang="en-US" sz="1400" dirty="0"/>
            </a:br>
            <a:r>
              <a:rPr lang="en-US" sz="1400" dirty="0"/>
              <a:t>Name of supervisor: </a:t>
            </a:r>
            <a:r>
              <a:rPr lang="en-US" sz="1400" dirty="0" err="1"/>
              <a:t>Bishal</a:t>
            </a:r>
            <a:r>
              <a:rPr lang="en-US" sz="1400" dirty="0"/>
              <a:t> prasad Kurmi</a:t>
            </a:r>
            <a:br>
              <a:rPr lang="en-US" sz="1400" dirty="0"/>
            </a:br>
            <a:r>
              <a:rPr lang="en-US" sz="1400" dirty="0"/>
              <a:t>name of 2</a:t>
            </a:r>
            <a:r>
              <a:rPr lang="en-US" sz="1400" baseline="30000" dirty="0"/>
              <a:t>nd</a:t>
            </a:r>
            <a:r>
              <a:rPr lang="en-US" sz="1400" dirty="0"/>
              <a:t> marker: Rajan raj pant</a:t>
            </a:r>
            <a:endParaRPr lang="en-US" dirty="0"/>
          </a:p>
        </p:txBody>
      </p:sp>
      <p:pic>
        <p:nvPicPr>
          <p:cNvPr id="1026" name="Picture 2" descr="Apu-01 - Asia Pacific University Of Technology &amp; Innovation, HD Png  Download , Transparent Png Image - PNGitem">
            <a:extLst>
              <a:ext uri="{FF2B5EF4-FFF2-40B4-BE49-F238E27FC236}">
                <a16:creationId xmlns:a16="http://schemas.microsoft.com/office/drawing/2014/main" id="{2AF8F63A-0722-0A62-7B35-0A2938562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Lord Buddha Education Foundation - LBEF | Kathmandu">
            <a:extLst>
              <a:ext uri="{FF2B5EF4-FFF2-40B4-BE49-F238E27FC236}">
                <a16:creationId xmlns:a16="http://schemas.microsoft.com/office/drawing/2014/main" id="{B25C5AE5-A26C-61F9-0EEC-12D16644D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4610100" y="72518"/>
            <a:ext cx="6688138" cy="603757"/>
          </a:xfrm>
        </p:spPr>
        <p:txBody>
          <a:bodyPr/>
          <a:lstStyle/>
          <a:p>
            <a:r>
              <a:rPr lang="en-US" dirty="0"/>
              <a:t>System Design</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pic>
        <p:nvPicPr>
          <p:cNvPr id="9" name="Picture 8" descr="A diagram of a diagram&#10;&#10;Description automatically generated">
            <a:extLst>
              <a:ext uri="{FF2B5EF4-FFF2-40B4-BE49-F238E27FC236}">
                <a16:creationId xmlns:a16="http://schemas.microsoft.com/office/drawing/2014/main" id="{25C2EB6F-E916-0E04-5964-D326DE969CE1}"/>
              </a:ext>
            </a:extLst>
          </p:cNvPr>
          <p:cNvPicPr>
            <a:picLocks noChangeAspect="1"/>
          </p:cNvPicPr>
          <p:nvPr/>
        </p:nvPicPr>
        <p:blipFill>
          <a:blip r:embed="rId2"/>
          <a:stretch>
            <a:fillRect/>
          </a:stretch>
        </p:blipFill>
        <p:spPr>
          <a:xfrm>
            <a:off x="1428750" y="1266317"/>
            <a:ext cx="4305300" cy="4078996"/>
          </a:xfrm>
          <a:prstGeom prst="rect">
            <a:avLst/>
          </a:prstGeom>
        </p:spPr>
      </p:pic>
      <p:pic>
        <p:nvPicPr>
          <p:cNvPr id="10" name="Picture 9" descr="A diagram of a computer&#10;&#10;Description automatically generated">
            <a:extLst>
              <a:ext uri="{FF2B5EF4-FFF2-40B4-BE49-F238E27FC236}">
                <a16:creationId xmlns:a16="http://schemas.microsoft.com/office/drawing/2014/main" id="{E53F3800-A3C2-E210-CB88-0770000E3439}"/>
              </a:ext>
            </a:extLst>
          </p:cNvPr>
          <p:cNvPicPr>
            <a:picLocks noChangeAspect="1"/>
          </p:cNvPicPr>
          <p:nvPr/>
        </p:nvPicPr>
        <p:blipFill rotWithShape="1">
          <a:blip r:embed="rId3">
            <a:extLst>
              <a:ext uri="{28A0092B-C50C-407E-A947-70E740481C1C}">
                <a14:useLocalDpi xmlns:a14="http://schemas.microsoft.com/office/drawing/2010/main" val="0"/>
              </a:ext>
            </a:extLst>
          </a:blip>
          <a:srcRect b="34704"/>
          <a:stretch/>
        </p:blipFill>
        <p:spPr bwMode="auto">
          <a:xfrm>
            <a:off x="6096000" y="1266317"/>
            <a:ext cx="4524375" cy="4086439"/>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F150FF5-CC47-6C5B-55C5-0652FC2CDA9F}"/>
              </a:ext>
            </a:extLst>
          </p:cNvPr>
          <p:cNvSpPr txBox="1"/>
          <p:nvPr/>
        </p:nvSpPr>
        <p:spPr>
          <a:xfrm>
            <a:off x="2533650" y="5566023"/>
            <a:ext cx="2181225" cy="369332"/>
          </a:xfrm>
          <a:prstGeom prst="rect">
            <a:avLst/>
          </a:prstGeom>
          <a:noFill/>
        </p:spPr>
        <p:txBody>
          <a:bodyPr wrap="square" rtlCol="0">
            <a:spAutoFit/>
          </a:bodyPr>
          <a:lstStyle/>
          <a:p>
            <a:r>
              <a:rPr lang="en-US" dirty="0"/>
              <a:t>Use Case Diagram</a:t>
            </a:r>
          </a:p>
        </p:txBody>
      </p:sp>
      <p:sp>
        <p:nvSpPr>
          <p:cNvPr id="12" name="TextBox 11">
            <a:extLst>
              <a:ext uri="{FF2B5EF4-FFF2-40B4-BE49-F238E27FC236}">
                <a16:creationId xmlns:a16="http://schemas.microsoft.com/office/drawing/2014/main" id="{0CDC2A8B-D74D-51C4-F2E7-0F3C6C8CF022}"/>
              </a:ext>
            </a:extLst>
          </p:cNvPr>
          <p:cNvSpPr txBox="1"/>
          <p:nvPr/>
        </p:nvSpPr>
        <p:spPr>
          <a:xfrm>
            <a:off x="7267574" y="5566023"/>
            <a:ext cx="2181225" cy="369332"/>
          </a:xfrm>
          <a:prstGeom prst="rect">
            <a:avLst/>
          </a:prstGeom>
          <a:noFill/>
        </p:spPr>
        <p:txBody>
          <a:bodyPr wrap="square" rtlCol="0">
            <a:spAutoFit/>
          </a:bodyPr>
          <a:lstStyle/>
          <a:p>
            <a:r>
              <a:rPr lang="en-US" dirty="0"/>
              <a:t>ERD</a:t>
            </a:r>
          </a:p>
        </p:txBody>
      </p:sp>
      <p:pic>
        <p:nvPicPr>
          <p:cNvPr id="4" name="Picture 2" descr="Apu-01 - Asia Pacific University Of Technology &amp; Innovation, HD Png  Download , Transparent Png Image - PNGitem">
            <a:extLst>
              <a:ext uri="{FF2B5EF4-FFF2-40B4-BE49-F238E27FC236}">
                <a16:creationId xmlns:a16="http://schemas.microsoft.com/office/drawing/2014/main" id="{A3860B45-E1F1-9DD6-7A11-C078C3FC2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596B4B20-0019-F399-EC03-9BB7A97FB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6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4610100" y="72518"/>
            <a:ext cx="6688138" cy="603757"/>
          </a:xfrm>
        </p:spPr>
        <p:txBody>
          <a:bodyPr/>
          <a:lstStyle/>
          <a:p>
            <a:r>
              <a:rPr lang="en-US" dirty="0"/>
              <a:t>System Design</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
        <p:nvSpPr>
          <p:cNvPr id="11" name="TextBox 10">
            <a:extLst>
              <a:ext uri="{FF2B5EF4-FFF2-40B4-BE49-F238E27FC236}">
                <a16:creationId xmlns:a16="http://schemas.microsoft.com/office/drawing/2014/main" id="{6F150FF5-CC47-6C5B-55C5-0652FC2CDA9F}"/>
              </a:ext>
            </a:extLst>
          </p:cNvPr>
          <p:cNvSpPr txBox="1"/>
          <p:nvPr/>
        </p:nvSpPr>
        <p:spPr>
          <a:xfrm>
            <a:off x="1800225" y="5737306"/>
            <a:ext cx="2181225" cy="369332"/>
          </a:xfrm>
          <a:prstGeom prst="rect">
            <a:avLst/>
          </a:prstGeom>
          <a:noFill/>
        </p:spPr>
        <p:txBody>
          <a:bodyPr wrap="square" rtlCol="0">
            <a:spAutoFit/>
          </a:bodyPr>
          <a:lstStyle/>
          <a:p>
            <a:r>
              <a:rPr lang="en-US" dirty="0"/>
              <a:t>Sequence Diagram</a:t>
            </a:r>
          </a:p>
        </p:txBody>
      </p:sp>
      <p:sp>
        <p:nvSpPr>
          <p:cNvPr id="12" name="TextBox 11">
            <a:extLst>
              <a:ext uri="{FF2B5EF4-FFF2-40B4-BE49-F238E27FC236}">
                <a16:creationId xmlns:a16="http://schemas.microsoft.com/office/drawing/2014/main" id="{0CDC2A8B-D74D-51C4-F2E7-0F3C6C8CF022}"/>
              </a:ext>
            </a:extLst>
          </p:cNvPr>
          <p:cNvSpPr txBox="1"/>
          <p:nvPr/>
        </p:nvSpPr>
        <p:spPr>
          <a:xfrm>
            <a:off x="7658099" y="5737306"/>
            <a:ext cx="2181225" cy="369332"/>
          </a:xfrm>
          <a:prstGeom prst="rect">
            <a:avLst/>
          </a:prstGeom>
          <a:noFill/>
        </p:spPr>
        <p:txBody>
          <a:bodyPr wrap="square" rtlCol="0">
            <a:spAutoFit/>
          </a:bodyPr>
          <a:lstStyle/>
          <a:p>
            <a:r>
              <a:rPr lang="en-US" dirty="0"/>
              <a:t>Wireframes</a:t>
            </a:r>
          </a:p>
        </p:txBody>
      </p:sp>
      <p:pic>
        <p:nvPicPr>
          <p:cNvPr id="4" name="Picture 3">
            <a:extLst>
              <a:ext uri="{FF2B5EF4-FFF2-40B4-BE49-F238E27FC236}">
                <a16:creationId xmlns:a16="http://schemas.microsoft.com/office/drawing/2014/main" id="{50196067-23D2-E1D0-4D36-2E3DDB6DC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334" y="751362"/>
            <a:ext cx="3209927" cy="4843907"/>
          </a:xfrm>
          <a:prstGeom prst="rect">
            <a:avLst/>
          </a:prstGeom>
        </p:spPr>
      </p:pic>
      <p:pic>
        <p:nvPicPr>
          <p:cNvPr id="5" name="Picture 4" descr="A diagram of a project&#10;&#10;Description automatically generated with medium confidence">
            <a:extLst>
              <a:ext uri="{FF2B5EF4-FFF2-40B4-BE49-F238E27FC236}">
                <a16:creationId xmlns:a16="http://schemas.microsoft.com/office/drawing/2014/main" id="{4E36AD03-921A-C3DB-6011-B33D866A65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175"/>
          <a:stretch/>
        </p:blipFill>
        <p:spPr bwMode="auto">
          <a:xfrm>
            <a:off x="4714875" y="890266"/>
            <a:ext cx="3611880" cy="2178716"/>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C122BB33-0428-91A2-EFEE-7681670F6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6286" y="890388"/>
            <a:ext cx="3209927" cy="2282928"/>
          </a:xfrm>
          <a:prstGeom prst="rect">
            <a:avLst/>
          </a:prstGeom>
        </p:spPr>
      </p:pic>
      <p:pic>
        <p:nvPicPr>
          <p:cNvPr id="7" name="Picture 6" descr="A screenshot of a login form&#10;&#10;Description automatically generated">
            <a:extLst>
              <a:ext uri="{FF2B5EF4-FFF2-40B4-BE49-F238E27FC236}">
                <a16:creationId xmlns:a16="http://schemas.microsoft.com/office/drawing/2014/main" id="{745FD411-34BA-A47F-2942-2485E962DB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6930" y="3068981"/>
            <a:ext cx="3209926" cy="2373243"/>
          </a:xfrm>
          <a:prstGeom prst="rect">
            <a:avLst/>
          </a:prstGeom>
        </p:spPr>
      </p:pic>
      <p:pic>
        <p:nvPicPr>
          <p:cNvPr id="8" name="Picture 7" descr="A screenshot of a login form&#10;&#10;Description automatically generated">
            <a:extLst>
              <a:ext uri="{FF2B5EF4-FFF2-40B4-BE49-F238E27FC236}">
                <a16:creationId xmlns:a16="http://schemas.microsoft.com/office/drawing/2014/main" id="{412C804E-0816-5B67-D667-0CD7DA05A58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255" r="1876"/>
          <a:stretch/>
        </p:blipFill>
        <p:spPr>
          <a:xfrm>
            <a:off x="8360209" y="3068981"/>
            <a:ext cx="3282079" cy="2568410"/>
          </a:xfrm>
          <a:prstGeom prst="rect">
            <a:avLst/>
          </a:prstGeom>
        </p:spPr>
      </p:pic>
      <p:pic>
        <p:nvPicPr>
          <p:cNvPr id="9" name="Picture 2" descr="Apu-01 - Asia Pacific University Of Technology &amp; Innovation, HD Png  Download , Transparent Png Image - PNGitem">
            <a:extLst>
              <a:ext uri="{FF2B5EF4-FFF2-40B4-BE49-F238E27FC236}">
                <a16:creationId xmlns:a16="http://schemas.microsoft.com/office/drawing/2014/main" id="{FAC44A1E-4319-D716-543E-F7CC57614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rd Buddha Education Foundation - LBEF | Kathmandu">
            <a:extLst>
              <a:ext uri="{FF2B5EF4-FFF2-40B4-BE49-F238E27FC236}">
                <a16:creationId xmlns:a16="http://schemas.microsoft.com/office/drawing/2014/main" id="{DD94B16B-0CC8-1978-F19A-A51111FDD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667125" y="72518"/>
            <a:ext cx="7631113" cy="603757"/>
          </a:xfrm>
        </p:spPr>
        <p:txBody>
          <a:bodyPr/>
          <a:lstStyle/>
          <a:p>
            <a:r>
              <a:rPr lang="en-US" dirty="0"/>
              <a:t>System implementation</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8EF244E3-1897-EBC1-3806-A28D3AF57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75" y="1583652"/>
            <a:ext cx="5695452" cy="302377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38264C7-9A86-2DDE-2A10-78FBB608E6BF}"/>
              </a:ext>
            </a:extLst>
          </p:cNvPr>
          <p:cNvPicPr>
            <a:picLocks noChangeAspect="1"/>
          </p:cNvPicPr>
          <p:nvPr/>
        </p:nvPicPr>
        <p:blipFill>
          <a:blip r:embed="rId3"/>
          <a:stretch>
            <a:fillRect/>
          </a:stretch>
        </p:blipFill>
        <p:spPr>
          <a:xfrm>
            <a:off x="6353175" y="1583651"/>
            <a:ext cx="5375595" cy="3023773"/>
          </a:xfrm>
          <a:prstGeom prst="rect">
            <a:avLst/>
          </a:prstGeom>
        </p:spPr>
      </p:pic>
      <p:sp>
        <p:nvSpPr>
          <p:cNvPr id="14" name="TextBox 13">
            <a:extLst>
              <a:ext uri="{FF2B5EF4-FFF2-40B4-BE49-F238E27FC236}">
                <a16:creationId xmlns:a16="http://schemas.microsoft.com/office/drawing/2014/main" id="{8D3AE17A-8FAD-BB18-7F2C-FA32C2A66FCF}"/>
              </a:ext>
            </a:extLst>
          </p:cNvPr>
          <p:cNvSpPr txBox="1"/>
          <p:nvPr/>
        </p:nvSpPr>
        <p:spPr>
          <a:xfrm>
            <a:off x="2490787" y="4873026"/>
            <a:ext cx="2181225" cy="369332"/>
          </a:xfrm>
          <a:prstGeom prst="rect">
            <a:avLst/>
          </a:prstGeom>
          <a:noFill/>
        </p:spPr>
        <p:txBody>
          <a:bodyPr wrap="square" rtlCol="0">
            <a:spAutoFit/>
          </a:bodyPr>
          <a:lstStyle/>
          <a:p>
            <a:r>
              <a:rPr lang="en-US" dirty="0"/>
              <a:t>Home Page</a:t>
            </a:r>
          </a:p>
        </p:txBody>
      </p:sp>
      <p:sp>
        <p:nvSpPr>
          <p:cNvPr id="15" name="TextBox 14">
            <a:extLst>
              <a:ext uri="{FF2B5EF4-FFF2-40B4-BE49-F238E27FC236}">
                <a16:creationId xmlns:a16="http://schemas.microsoft.com/office/drawing/2014/main" id="{FB307F8F-82A9-55D2-7474-83F01B3671BC}"/>
              </a:ext>
            </a:extLst>
          </p:cNvPr>
          <p:cNvSpPr txBox="1"/>
          <p:nvPr/>
        </p:nvSpPr>
        <p:spPr>
          <a:xfrm>
            <a:off x="7772401" y="4873026"/>
            <a:ext cx="2728912" cy="369332"/>
          </a:xfrm>
          <a:prstGeom prst="rect">
            <a:avLst/>
          </a:prstGeom>
          <a:noFill/>
        </p:spPr>
        <p:txBody>
          <a:bodyPr wrap="square" rtlCol="0">
            <a:spAutoFit/>
          </a:bodyPr>
          <a:lstStyle/>
          <a:p>
            <a:r>
              <a:rPr lang="en-US" dirty="0"/>
              <a:t>Project Creation Form</a:t>
            </a:r>
          </a:p>
        </p:txBody>
      </p:sp>
      <p:pic>
        <p:nvPicPr>
          <p:cNvPr id="4" name="Picture 2" descr="Apu-01 - Asia Pacific University Of Technology &amp; Innovation, HD Png  Download , Transparent Png Image - PNGitem">
            <a:extLst>
              <a:ext uri="{FF2B5EF4-FFF2-40B4-BE49-F238E27FC236}">
                <a16:creationId xmlns:a16="http://schemas.microsoft.com/office/drawing/2014/main" id="{B6FA757E-EEEF-3F59-3E18-E1AFAE5BD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3BF8C020-BC04-FFDC-5E19-68E559813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6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667125" y="72518"/>
            <a:ext cx="7631113" cy="603757"/>
          </a:xfrm>
        </p:spPr>
        <p:txBody>
          <a:bodyPr/>
          <a:lstStyle/>
          <a:p>
            <a:r>
              <a:rPr lang="en-US" dirty="0"/>
              <a:t>System implementation</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dirty="0"/>
          </a:p>
        </p:txBody>
      </p:sp>
      <p:pic>
        <p:nvPicPr>
          <p:cNvPr id="4" name="Picture 3">
            <a:extLst>
              <a:ext uri="{FF2B5EF4-FFF2-40B4-BE49-F238E27FC236}">
                <a16:creationId xmlns:a16="http://schemas.microsoft.com/office/drawing/2014/main" id="{88841EF2-3B66-5E2A-82F0-64D18FDEE5ED}"/>
              </a:ext>
            </a:extLst>
          </p:cNvPr>
          <p:cNvPicPr>
            <a:picLocks noChangeAspect="1"/>
          </p:cNvPicPr>
          <p:nvPr/>
        </p:nvPicPr>
        <p:blipFill>
          <a:blip r:embed="rId2"/>
          <a:stretch>
            <a:fillRect/>
          </a:stretch>
        </p:blipFill>
        <p:spPr>
          <a:xfrm>
            <a:off x="470888" y="1615001"/>
            <a:ext cx="5377463" cy="3023674"/>
          </a:xfrm>
          <a:prstGeom prst="rect">
            <a:avLst/>
          </a:prstGeom>
        </p:spPr>
      </p:pic>
      <p:pic>
        <p:nvPicPr>
          <p:cNvPr id="5" name="Picture 4">
            <a:extLst>
              <a:ext uri="{FF2B5EF4-FFF2-40B4-BE49-F238E27FC236}">
                <a16:creationId xmlns:a16="http://schemas.microsoft.com/office/drawing/2014/main" id="{F46CBE1B-B1C2-A758-8F41-B66392D58840}"/>
              </a:ext>
            </a:extLst>
          </p:cNvPr>
          <p:cNvPicPr>
            <a:picLocks noChangeAspect="1"/>
          </p:cNvPicPr>
          <p:nvPr/>
        </p:nvPicPr>
        <p:blipFill>
          <a:blip r:embed="rId3"/>
          <a:stretch>
            <a:fillRect/>
          </a:stretch>
        </p:blipFill>
        <p:spPr>
          <a:xfrm>
            <a:off x="6343650" y="1613852"/>
            <a:ext cx="5377463" cy="3024823"/>
          </a:xfrm>
          <a:prstGeom prst="rect">
            <a:avLst/>
          </a:prstGeom>
        </p:spPr>
      </p:pic>
      <p:sp>
        <p:nvSpPr>
          <p:cNvPr id="6" name="TextBox 5">
            <a:extLst>
              <a:ext uri="{FF2B5EF4-FFF2-40B4-BE49-F238E27FC236}">
                <a16:creationId xmlns:a16="http://schemas.microsoft.com/office/drawing/2014/main" id="{47173309-4604-F151-ECA5-85660B0250FB}"/>
              </a:ext>
            </a:extLst>
          </p:cNvPr>
          <p:cNvSpPr txBox="1"/>
          <p:nvPr/>
        </p:nvSpPr>
        <p:spPr>
          <a:xfrm>
            <a:off x="1666875" y="4873026"/>
            <a:ext cx="3005137" cy="369332"/>
          </a:xfrm>
          <a:prstGeom prst="rect">
            <a:avLst/>
          </a:prstGeom>
          <a:noFill/>
        </p:spPr>
        <p:txBody>
          <a:bodyPr wrap="square" rtlCol="0">
            <a:spAutoFit/>
          </a:bodyPr>
          <a:lstStyle/>
          <a:p>
            <a:r>
              <a:rPr lang="en-US" dirty="0" err="1"/>
              <a:t>Esewa</a:t>
            </a:r>
            <a:r>
              <a:rPr lang="en-US" dirty="0"/>
              <a:t> V2 API Integration</a:t>
            </a:r>
          </a:p>
        </p:txBody>
      </p:sp>
      <p:sp>
        <p:nvSpPr>
          <p:cNvPr id="7" name="TextBox 6">
            <a:extLst>
              <a:ext uri="{FF2B5EF4-FFF2-40B4-BE49-F238E27FC236}">
                <a16:creationId xmlns:a16="http://schemas.microsoft.com/office/drawing/2014/main" id="{AD8DF990-B66C-4548-A1A1-56DEEFCBE1F4}"/>
              </a:ext>
            </a:extLst>
          </p:cNvPr>
          <p:cNvSpPr txBox="1"/>
          <p:nvPr/>
        </p:nvSpPr>
        <p:spPr>
          <a:xfrm>
            <a:off x="8482012" y="4910527"/>
            <a:ext cx="2181225" cy="369332"/>
          </a:xfrm>
          <a:prstGeom prst="rect">
            <a:avLst/>
          </a:prstGeom>
          <a:noFill/>
        </p:spPr>
        <p:txBody>
          <a:bodyPr wrap="square" rtlCol="0">
            <a:spAutoFit/>
          </a:bodyPr>
          <a:lstStyle/>
          <a:p>
            <a:r>
              <a:rPr lang="en-US" dirty="0"/>
              <a:t>Project Analytics</a:t>
            </a:r>
          </a:p>
        </p:txBody>
      </p:sp>
      <p:pic>
        <p:nvPicPr>
          <p:cNvPr id="8" name="Picture 2" descr="Apu-01 - Asia Pacific University Of Technology &amp; Innovation, HD Png  Download , Transparent Png Image - PNGitem">
            <a:extLst>
              <a:ext uri="{FF2B5EF4-FFF2-40B4-BE49-F238E27FC236}">
                <a16:creationId xmlns:a16="http://schemas.microsoft.com/office/drawing/2014/main" id="{5E47211A-326A-57BC-D64C-125CBA7E1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rd Buddha Education Foundation - LBEF | Kathmandu">
            <a:extLst>
              <a:ext uri="{FF2B5EF4-FFF2-40B4-BE49-F238E27FC236}">
                <a16:creationId xmlns:a16="http://schemas.microsoft.com/office/drawing/2014/main" id="{149B06BB-0FBD-0862-8B53-0AE3E6998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654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4314825" y="72518"/>
            <a:ext cx="6983413" cy="603757"/>
          </a:xfrm>
        </p:spPr>
        <p:txBody>
          <a:bodyPr/>
          <a:lstStyle/>
          <a:p>
            <a:r>
              <a:rPr lang="en-US" dirty="0"/>
              <a:t>Testing (Unit Testing)</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graphicFrame>
        <p:nvGraphicFramePr>
          <p:cNvPr id="11" name="Table 10">
            <a:extLst>
              <a:ext uri="{FF2B5EF4-FFF2-40B4-BE49-F238E27FC236}">
                <a16:creationId xmlns:a16="http://schemas.microsoft.com/office/drawing/2014/main" id="{D3C8B393-9666-3852-378A-D280F9D70080}"/>
              </a:ext>
            </a:extLst>
          </p:cNvPr>
          <p:cNvGraphicFramePr>
            <a:graphicFrameLocks noGrp="1"/>
          </p:cNvGraphicFramePr>
          <p:nvPr>
            <p:extLst>
              <p:ext uri="{D42A27DB-BD31-4B8C-83A1-F6EECF244321}">
                <p14:modId xmlns:p14="http://schemas.microsoft.com/office/powerpoint/2010/main" val="1344563284"/>
              </p:ext>
            </p:extLst>
          </p:nvPr>
        </p:nvGraphicFramePr>
        <p:xfrm>
          <a:off x="998536" y="781050"/>
          <a:ext cx="10964864" cy="4991100"/>
        </p:xfrm>
        <a:graphic>
          <a:graphicData uri="http://schemas.openxmlformats.org/drawingml/2006/table">
            <a:tbl>
              <a:tblPr firstRow="1" firstCol="1" bandRow="1">
                <a:tableStyleId>{3B4B98B0-60AC-42C2-AFA5-B58CD77FA1E5}</a:tableStyleId>
              </a:tblPr>
              <a:tblGrid>
                <a:gridCol w="2099159">
                  <a:extLst>
                    <a:ext uri="{9D8B030D-6E8A-4147-A177-3AD203B41FA5}">
                      <a16:colId xmlns:a16="http://schemas.microsoft.com/office/drawing/2014/main" val="501499847"/>
                    </a:ext>
                  </a:extLst>
                </a:gridCol>
                <a:gridCol w="2733590">
                  <a:extLst>
                    <a:ext uri="{9D8B030D-6E8A-4147-A177-3AD203B41FA5}">
                      <a16:colId xmlns:a16="http://schemas.microsoft.com/office/drawing/2014/main" val="185409299"/>
                    </a:ext>
                  </a:extLst>
                </a:gridCol>
                <a:gridCol w="3011523">
                  <a:extLst>
                    <a:ext uri="{9D8B030D-6E8A-4147-A177-3AD203B41FA5}">
                      <a16:colId xmlns:a16="http://schemas.microsoft.com/office/drawing/2014/main" val="4210592037"/>
                    </a:ext>
                  </a:extLst>
                </a:gridCol>
                <a:gridCol w="3120592">
                  <a:extLst>
                    <a:ext uri="{9D8B030D-6E8A-4147-A177-3AD203B41FA5}">
                      <a16:colId xmlns:a16="http://schemas.microsoft.com/office/drawing/2014/main" val="537340624"/>
                    </a:ext>
                  </a:extLst>
                </a:gridCol>
              </a:tblGrid>
              <a:tr h="313666">
                <a:tc>
                  <a:txBody>
                    <a:bodyPr/>
                    <a:lstStyle/>
                    <a:p>
                      <a:pPr marL="0" marR="0">
                        <a:lnSpc>
                          <a:spcPct val="200000"/>
                        </a:lnSpc>
                        <a:spcBef>
                          <a:spcPts val="0"/>
                        </a:spcBef>
                        <a:spcAft>
                          <a:spcPts val="0"/>
                        </a:spcAft>
                      </a:pPr>
                      <a:r>
                        <a:rPr lang="en-US" sz="1200" kern="100" dirty="0">
                          <a:effectLst/>
                        </a:rPr>
                        <a:t>Test Case</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Description</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Test Steps</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Expected Results</a:t>
                      </a:r>
                      <a:endParaRPr lang="en-US" sz="1200" kern="100">
                        <a:effectLst/>
                        <a:latin typeface="Times New Roman" panose="02020603050405020304" pitchFamily="18" charset="0"/>
                        <a:ea typeface="Times New Roman" panose="02020603050405020304" pitchFamily="18" charset="0"/>
                      </a:endParaRPr>
                    </a:p>
                  </a:txBody>
                  <a:tcPr marL="12217" marR="12217" marT="0" marB="0"/>
                </a:tc>
                <a:extLst>
                  <a:ext uri="{0D108BD9-81ED-4DB2-BD59-A6C34878D82A}">
                    <a16:rowId xmlns:a16="http://schemas.microsoft.com/office/drawing/2014/main" val="3106610868"/>
                  </a:ext>
                </a:extLst>
              </a:tr>
              <a:tr h="2154621">
                <a:tc>
                  <a:txBody>
                    <a:bodyPr/>
                    <a:lstStyle/>
                    <a:p>
                      <a:pPr marL="0" marR="0">
                        <a:lnSpc>
                          <a:spcPct val="200000"/>
                        </a:lnSpc>
                        <a:spcBef>
                          <a:spcPts val="0"/>
                        </a:spcBef>
                        <a:spcAft>
                          <a:spcPts val="0"/>
                        </a:spcAft>
                      </a:pPr>
                      <a:r>
                        <a:rPr lang="en-US" sz="1200" kern="100" dirty="0">
                          <a:effectLst/>
                        </a:rPr>
                        <a:t>Login/Registration</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dirty="0">
                          <a:effectLst/>
                        </a:rPr>
                        <a:t>Verify that user can successfully login and register into the system</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tc>
                  <a:txBody>
                    <a:bodyPr/>
                    <a:lstStyle/>
                    <a:p>
                      <a:pPr marL="342900" marR="0" lvl="0" indent="-342900">
                        <a:lnSpc>
                          <a:spcPct val="200000"/>
                        </a:lnSpc>
                        <a:spcBef>
                          <a:spcPts val="0"/>
                        </a:spcBef>
                        <a:spcAft>
                          <a:spcPts val="0"/>
                        </a:spcAft>
                        <a:buFont typeface="+mj-lt"/>
                        <a:buAutoNum type="arabicPeriod"/>
                      </a:pPr>
                      <a:r>
                        <a:rPr lang="en-US" sz="1200" kern="100">
                          <a:effectLst/>
                        </a:rPr>
                        <a:t>Provide valid user details such as name, email, and password.</a:t>
                      </a:r>
                    </a:p>
                    <a:p>
                      <a:pPr marL="342900" marR="0" lvl="0" indent="-342900">
                        <a:lnSpc>
                          <a:spcPct val="200000"/>
                        </a:lnSpc>
                        <a:spcBef>
                          <a:spcPts val="0"/>
                        </a:spcBef>
                        <a:spcAft>
                          <a:spcPts val="0"/>
                        </a:spcAft>
                        <a:buFont typeface="+mj-lt"/>
                        <a:buAutoNum type="arabicPeriod"/>
                      </a:pPr>
                      <a:r>
                        <a:rPr lang="en-US" sz="1200" kern="100">
                          <a:effectLst/>
                        </a:rPr>
                        <a:t>Submit the details to the System</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342900" marR="0" lvl="0" indent="-342900">
                        <a:lnSpc>
                          <a:spcPct val="200000"/>
                        </a:lnSpc>
                        <a:spcBef>
                          <a:spcPts val="0"/>
                        </a:spcBef>
                        <a:spcAft>
                          <a:spcPts val="0"/>
                        </a:spcAft>
                        <a:buFont typeface="+mj-lt"/>
                        <a:buAutoNum type="arabicPeriod"/>
                      </a:pPr>
                      <a:r>
                        <a:rPr lang="en-US" sz="1200" kern="100">
                          <a:effectLst/>
                        </a:rPr>
                        <a:t>In the registration part, User profile should be created successfully and will be redirected to Login page after Verification.</a:t>
                      </a:r>
                    </a:p>
                    <a:p>
                      <a:pPr marL="342900" marR="0" lvl="0" indent="-342900">
                        <a:lnSpc>
                          <a:spcPct val="200000"/>
                        </a:lnSpc>
                        <a:spcBef>
                          <a:spcPts val="0"/>
                        </a:spcBef>
                        <a:spcAft>
                          <a:spcPts val="0"/>
                        </a:spcAft>
                        <a:buFont typeface="+mj-lt"/>
                        <a:buAutoNum type="arabicPeriod"/>
                      </a:pPr>
                      <a:r>
                        <a:rPr lang="en-US" sz="1200" kern="100">
                          <a:effectLst/>
                        </a:rPr>
                        <a:t>In login part, the user will be redirected to respective user dashboard</a:t>
                      </a:r>
                      <a:endParaRPr lang="en-US" sz="1200" kern="100">
                        <a:effectLst/>
                        <a:latin typeface="Times New Roman" panose="02020603050405020304" pitchFamily="18" charset="0"/>
                        <a:ea typeface="Times New Roman" panose="02020603050405020304" pitchFamily="18" charset="0"/>
                      </a:endParaRPr>
                    </a:p>
                  </a:txBody>
                  <a:tcPr marL="12217" marR="12217" marT="0" marB="0"/>
                </a:tc>
                <a:extLst>
                  <a:ext uri="{0D108BD9-81ED-4DB2-BD59-A6C34878D82A}">
                    <a16:rowId xmlns:a16="http://schemas.microsoft.com/office/drawing/2014/main" val="2482847194"/>
                  </a:ext>
                </a:extLst>
              </a:tr>
              <a:tr h="2522813">
                <a:tc>
                  <a:txBody>
                    <a:bodyPr/>
                    <a:lstStyle/>
                    <a:p>
                      <a:pPr marL="0" marR="0">
                        <a:lnSpc>
                          <a:spcPct val="200000"/>
                        </a:lnSpc>
                        <a:spcBef>
                          <a:spcPts val="0"/>
                        </a:spcBef>
                        <a:spcAft>
                          <a:spcPts val="0"/>
                        </a:spcAft>
                      </a:pPr>
                      <a:r>
                        <a:rPr lang="en-US" sz="1200" kern="100">
                          <a:effectLst/>
                        </a:rPr>
                        <a:t>Project Creation</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Ensure that a creator can create a project with all required information</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342900" marR="0" lvl="0" indent="-342900">
                        <a:lnSpc>
                          <a:spcPct val="200000"/>
                        </a:lnSpc>
                        <a:spcBef>
                          <a:spcPts val="0"/>
                        </a:spcBef>
                        <a:spcAft>
                          <a:spcPts val="0"/>
                        </a:spcAft>
                        <a:buFont typeface="+mj-lt"/>
                        <a:buAutoNum type="arabicPeriod"/>
                      </a:pPr>
                      <a:r>
                        <a:rPr lang="en-US" sz="1200" kern="100" dirty="0">
                          <a:effectLst/>
                        </a:rPr>
                        <a:t>Provide valid project details including title, description, goal amount and other form data.</a:t>
                      </a:r>
                    </a:p>
                    <a:p>
                      <a:pPr marL="342900" marR="0" lvl="0" indent="-342900">
                        <a:lnSpc>
                          <a:spcPct val="200000"/>
                        </a:lnSpc>
                        <a:spcBef>
                          <a:spcPts val="0"/>
                        </a:spcBef>
                        <a:spcAft>
                          <a:spcPts val="0"/>
                        </a:spcAft>
                        <a:buFont typeface="+mj-lt"/>
                        <a:buAutoNum type="arabicPeriod"/>
                      </a:pPr>
                      <a:r>
                        <a:rPr lang="en-US" sz="1200" kern="100" dirty="0">
                          <a:effectLst/>
                        </a:rPr>
                        <a:t>Upload proper media files as required.</a:t>
                      </a:r>
                    </a:p>
                    <a:p>
                      <a:pPr marL="342900" marR="0" lvl="0" indent="-342900">
                        <a:lnSpc>
                          <a:spcPct val="200000"/>
                        </a:lnSpc>
                        <a:spcBef>
                          <a:spcPts val="0"/>
                        </a:spcBef>
                        <a:spcAft>
                          <a:spcPts val="0"/>
                        </a:spcAft>
                        <a:buFont typeface="+mj-lt"/>
                        <a:buAutoNum type="arabicPeriod"/>
                      </a:pPr>
                      <a:r>
                        <a:rPr lang="en-US" sz="1200" kern="100" dirty="0">
                          <a:effectLst/>
                        </a:rPr>
                        <a:t>Submit the project details to the system.</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dirty="0">
                          <a:effectLst/>
                        </a:rPr>
                        <a:t>Project is created successfully, and the project should be visible on the platform for investors to view them</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extLst>
                  <a:ext uri="{0D108BD9-81ED-4DB2-BD59-A6C34878D82A}">
                    <a16:rowId xmlns:a16="http://schemas.microsoft.com/office/drawing/2014/main" val="1850209608"/>
                  </a:ext>
                </a:extLst>
              </a:tr>
            </a:tbl>
          </a:graphicData>
        </a:graphic>
      </p:graphicFrame>
      <p:pic>
        <p:nvPicPr>
          <p:cNvPr id="4" name="Picture 2" descr="Apu-01 - Asia Pacific University Of Technology &amp; Innovation, HD Png  Download , Transparent Png Image - PNGitem">
            <a:extLst>
              <a:ext uri="{FF2B5EF4-FFF2-40B4-BE49-F238E27FC236}">
                <a16:creationId xmlns:a16="http://schemas.microsoft.com/office/drawing/2014/main" id="{05AA620C-0704-B5C0-4CAF-578DA6CB0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9A8C3011-D4B2-1677-2B32-5B4B6E2B6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8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905250" y="72518"/>
            <a:ext cx="7392988" cy="603757"/>
          </a:xfrm>
        </p:spPr>
        <p:txBody>
          <a:bodyPr/>
          <a:lstStyle/>
          <a:p>
            <a:r>
              <a:rPr lang="en-US" dirty="0"/>
              <a:t>Testing (Unit Testing)</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graphicFrame>
        <p:nvGraphicFramePr>
          <p:cNvPr id="11" name="Table 10">
            <a:extLst>
              <a:ext uri="{FF2B5EF4-FFF2-40B4-BE49-F238E27FC236}">
                <a16:creationId xmlns:a16="http://schemas.microsoft.com/office/drawing/2014/main" id="{D3C8B393-9666-3852-378A-D280F9D70080}"/>
              </a:ext>
            </a:extLst>
          </p:cNvPr>
          <p:cNvGraphicFramePr>
            <a:graphicFrameLocks noGrp="1"/>
          </p:cNvGraphicFramePr>
          <p:nvPr>
            <p:extLst>
              <p:ext uri="{D42A27DB-BD31-4B8C-83A1-F6EECF244321}">
                <p14:modId xmlns:p14="http://schemas.microsoft.com/office/powerpoint/2010/main" val="1429836784"/>
              </p:ext>
            </p:extLst>
          </p:nvPr>
        </p:nvGraphicFramePr>
        <p:xfrm>
          <a:off x="998536" y="781050"/>
          <a:ext cx="10964864" cy="4858744"/>
        </p:xfrm>
        <a:graphic>
          <a:graphicData uri="http://schemas.openxmlformats.org/drawingml/2006/table">
            <a:tbl>
              <a:tblPr firstRow="1" firstCol="1" bandRow="1">
                <a:tableStyleId>{3B4B98B0-60AC-42C2-AFA5-B58CD77FA1E5}</a:tableStyleId>
              </a:tblPr>
              <a:tblGrid>
                <a:gridCol w="2099159">
                  <a:extLst>
                    <a:ext uri="{9D8B030D-6E8A-4147-A177-3AD203B41FA5}">
                      <a16:colId xmlns:a16="http://schemas.microsoft.com/office/drawing/2014/main" val="501499847"/>
                    </a:ext>
                  </a:extLst>
                </a:gridCol>
                <a:gridCol w="2733590">
                  <a:extLst>
                    <a:ext uri="{9D8B030D-6E8A-4147-A177-3AD203B41FA5}">
                      <a16:colId xmlns:a16="http://schemas.microsoft.com/office/drawing/2014/main" val="185409299"/>
                    </a:ext>
                  </a:extLst>
                </a:gridCol>
                <a:gridCol w="3011523">
                  <a:extLst>
                    <a:ext uri="{9D8B030D-6E8A-4147-A177-3AD203B41FA5}">
                      <a16:colId xmlns:a16="http://schemas.microsoft.com/office/drawing/2014/main" val="4210592037"/>
                    </a:ext>
                  </a:extLst>
                </a:gridCol>
                <a:gridCol w="3120592">
                  <a:extLst>
                    <a:ext uri="{9D8B030D-6E8A-4147-A177-3AD203B41FA5}">
                      <a16:colId xmlns:a16="http://schemas.microsoft.com/office/drawing/2014/main" val="537340624"/>
                    </a:ext>
                  </a:extLst>
                </a:gridCol>
              </a:tblGrid>
              <a:tr h="253958">
                <a:tc>
                  <a:txBody>
                    <a:bodyPr/>
                    <a:lstStyle/>
                    <a:p>
                      <a:pPr marL="0" marR="0">
                        <a:lnSpc>
                          <a:spcPct val="200000"/>
                        </a:lnSpc>
                        <a:spcBef>
                          <a:spcPts val="0"/>
                        </a:spcBef>
                        <a:spcAft>
                          <a:spcPts val="0"/>
                        </a:spcAft>
                      </a:pPr>
                      <a:r>
                        <a:rPr lang="en-US" sz="1200" kern="100" dirty="0">
                          <a:effectLst/>
                        </a:rPr>
                        <a:t>Test Case</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Description</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Test Steps</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Expected Results</a:t>
                      </a:r>
                      <a:endParaRPr lang="en-US" sz="1200" kern="100">
                        <a:effectLst/>
                        <a:latin typeface="Times New Roman" panose="02020603050405020304" pitchFamily="18" charset="0"/>
                        <a:ea typeface="Times New Roman" panose="02020603050405020304" pitchFamily="18" charset="0"/>
                      </a:endParaRPr>
                    </a:p>
                  </a:txBody>
                  <a:tcPr marL="12217" marR="12217" marT="0" marB="0"/>
                </a:tc>
                <a:extLst>
                  <a:ext uri="{0D108BD9-81ED-4DB2-BD59-A6C34878D82A}">
                    <a16:rowId xmlns:a16="http://schemas.microsoft.com/office/drawing/2014/main" val="3106610868"/>
                  </a:ext>
                </a:extLst>
              </a:tr>
              <a:tr h="2027810">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Investment in Project</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Test whether investor can pledge towards a project</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Browse Available Projects.</a:t>
                      </a:r>
                      <a:endParaRPr lang="en-US" sz="1200" kern="10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Select a project of interest.</a:t>
                      </a:r>
                      <a:endParaRPr lang="en-US" sz="1200" kern="10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Choose a pledge amount and click on invest.</a:t>
                      </a:r>
                      <a:endParaRPr lang="en-US" sz="1200" kern="10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Connect investor’s esewa account with our esewa API.</a:t>
                      </a:r>
                      <a:endParaRPr lang="en-US" sz="1200" kern="100">
                        <a:effectLst/>
                        <a:latin typeface="Times New Roman" panose="02020603050405020304" pitchFamily="18" charset="0"/>
                        <a:ea typeface="Times New Roman" panose="02020603050405020304" pitchFamily="18" charset="0"/>
                      </a:endParaRPr>
                    </a:p>
                    <a:p>
                      <a:pPr marL="22860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 </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dirty="0">
                          <a:solidFill>
                            <a:srgbClr val="000000"/>
                          </a:solidFill>
                          <a:effectLst/>
                          <a:latin typeface="Times New Roman" panose="02020603050405020304" pitchFamily="18" charset="0"/>
                          <a:ea typeface="Times New Roman" panose="02020603050405020304" pitchFamily="18" charset="0"/>
                        </a:rPr>
                        <a:t>Pledge is recorded successfully, and the investor receives confirmation of their contribution</a:t>
                      </a:r>
                      <a:endParaRPr lang="en-US" sz="12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82847194"/>
                  </a:ext>
                </a:extLst>
              </a:tr>
              <a:tr h="2042582">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Campaign Duration Setting</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Test whether creators can set the duration of their fundraising campaigns.</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Create a new project.</a:t>
                      </a:r>
                      <a:endParaRPr lang="en-US" sz="1200" kern="10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Set specific data as an end date for their project</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dirty="0">
                          <a:solidFill>
                            <a:srgbClr val="000000"/>
                          </a:solidFill>
                          <a:effectLst/>
                          <a:latin typeface="Times New Roman" panose="02020603050405020304" pitchFamily="18" charset="0"/>
                          <a:ea typeface="Times New Roman" panose="02020603050405020304" pitchFamily="18" charset="0"/>
                        </a:rPr>
                        <a:t>Campaign duration is set as per the creator’s specifications, and the project remains active for defined period.</a:t>
                      </a:r>
                      <a:endParaRPr lang="en-US" sz="12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50209608"/>
                  </a:ext>
                </a:extLst>
              </a:tr>
            </a:tbl>
          </a:graphicData>
        </a:graphic>
      </p:graphicFrame>
      <p:pic>
        <p:nvPicPr>
          <p:cNvPr id="4" name="Picture 2" descr="Apu-01 - Asia Pacific University Of Technology &amp; Innovation, HD Png  Download , Transparent Png Image - PNGitem">
            <a:extLst>
              <a:ext uri="{FF2B5EF4-FFF2-40B4-BE49-F238E27FC236}">
                <a16:creationId xmlns:a16="http://schemas.microsoft.com/office/drawing/2014/main" id="{7A460EB7-FD71-D14D-5571-4B56C50DA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3B250EC8-337A-FCB9-DD4E-EE924A61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94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971925" y="72518"/>
            <a:ext cx="7326313" cy="603757"/>
          </a:xfrm>
        </p:spPr>
        <p:txBody>
          <a:bodyPr/>
          <a:lstStyle/>
          <a:p>
            <a:r>
              <a:rPr lang="en-US" dirty="0"/>
              <a:t>Testing (Unit Testing)</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graphicFrame>
        <p:nvGraphicFramePr>
          <p:cNvPr id="11" name="Table 10">
            <a:extLst>
              <a:ext uri="{FF2B5EF4-FFF2-40B4-BE49-F238E27FC236}">
                <a16:creationId xmlns:a16="http://schemas.microsoft.com/office/drawing/2014/main" id="{D3C8B393-9666-3852-378A-D280F9D70080}"/>
              </a:ext>
            </a:extLst>
          </p:cNvPr>
          <p:cNvGraphicFramePr>
            <a:graphicFrameLocks noGrp="1"/>
          </p:cNvGraphicFramePr>
          <p:nvPr>
            <p:extLst>
              <p:ext uri="{D42A27DB-BD31-4B8C-83A1-F6EECF244321}">
                <p14:modId xmlns:p14="http://schemas.microsoft.com/office/powerpoint/2010/main" val="1413333403"/>
              </p:ext>
            </p:extLst>
          </p:nvPr>
        </p:nvGraphicFramePr>
        <p:xfrm>
          <a:off x="998536" y="781050"/>
          <a:ext cx="10964864" cy="4991100"/>
        </p:xfrm>
        <a:graphic>
          <a:graphicData uri="http://schemas.openxmlformats.org/drawingml/2006/table">
            <a:tbl>
              <a:tblPr firstRow="1" firstCol="1" bandRow="1">
                <a:tableStyleId>{3B4B98B0-60AC-42C2-AFA5-B58CD77FA1E5}</a:tableStyleId>
              </a:tblPr>
              <a:tblGrid>
                <a:gridCol w="2099159">
                  <a:extLst>
                    <a:ext uri="{9D8B030D-6E8A-4147-A177-3AD203B41FA5}">
                      <a16:colId xmlns:a16="http://schemas.microsoft.com/office/drawing/2014/main" val="501499847"/>
                    </a:ext>
                  </a:extLst>
                </a:gridCol>
                <a:gridCol w="2733590">
                  <a:extLst>
                    <a:ext uri="{9D8B030D-6E8A-4147-A177-3AD203B41FA5}">
                      <a16:colId xmlns:a16="http://schemas.microsoft.com/office/drawing/2014/main" val="185409299"/>
                    </a:ext>
                  </a:extLst>
                </a:gridCol>
                <a:gridCol w="3011523">
                  <a:extLst>
                    <a:ext uri="{9D8B030D-6E8A-4147-A177-3AD203B41FA5}">
                      <a16:colId xmlns:a16="http://schemas.microsoft.com/office/drawing/2014/main" val="4210592037"/>
                    </a:ext>
                  </a:extLst>
                </a:gridCol>
                <a:gridCol w="3120592">
                  <a:extLst>
                    <a:ext uri="{9D8B030D-6E8A-4147-A177-3AD203B41FA5}">
                      <a16:colId xmlns:a16="http://schemas.microsoft.com/office/drawing/2014/main" val="537340624"/>
                    </a:ext>
                  </a:extLst>
                </a:gridCol>
              </a:tblGrid>
              <a:tr h="313666">
                <a:tc>
                  <a:txBody>
                    <a:bodyPr/>
                    <a:lstStyle/>
                    <a:p>
                      <a:pPr marL="0" marR="0">
                        <a:lnSpc>
                          <a:spcPct val="200000"/>
                        </a:lnSpc>
                        <a:spcBef>
                          <a:spcPts val="0"/>
                        </a:spcBef>
                        <a:spcAft>
                          <a:spcPts val="0"/>
                        </a:spcAft>
                      </a:pPr>
                      <a:r>
                        <a:rPr lang="en-US" sz="1200" kern="100" dirty="0">
                          <a:effectLst/>
                        </a:rPr>
                        <a:t>Test Case</a:t>
                      </a:r>
                      <a:endParaRPr lang="en-US" sz="1200" kern="100" dirty="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Description</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Test Steps</a:t>
                      </a:r>
                      <a:endParaRPr lang="en-US" sz="1200" kern="100">
                        <a:effectLst/>
                        <a:latin typeface="Times New Roman" panose="02020603050405020304" pitchFamily="18" charset="0"/>
                        <a:ea typeface="Times New Roman" panose="02020603050405020304" pitchFamily="18" charset="0"/>
                      </a:endParaRPr>
                    </a:p>
                  </a:txBody>
                  <a:tcPr marL="12217" marR="12217" marT="0" marB="0"/>
                </a:tc>
                <a:tc>
                  <a:txBody>
                    <a:bodyPr/>
                    <a:lstStyle/>
                    <a:p>
                      <a:pPr marL="0" marR="0">
                        <a:lnSpc>
                          <a:spcPct val="200000"/>
                        </a:lnSpc>
                        <a:spcBef>
                          <a:spcPts val="0"/>
                        </a:spcBef>
                        <a:spcAft>
                          <a:spcPts val="0"/>
                        </a:spcAft>
                      </a:pPr>
                      <a:r>
                        <a:rPr lang="en-US" sz="1200" kern="100">
                          <a:effectLst/>
                        </a:rPr>
                        <a:t>Expected Results</a:t>
                      </a:r>
                      <a:endParaRPr lang="en-US" sz="1200" kern="100">
                        <a:effectLst/>
                        <a:latin typeface="Times New Roman" panose="02020603050405020304" pitchFamily="18" charset="0"/>
                        <a:ea typeface="Times New Roman" panose="02020603050405020304" pitchFamily="18" charset="0"/>
                      </a:endParaRPr>
                    </a:p>
                  </a:txBody>
                  <a:tcPr marL="12217" marR="12217" marT="0" marB="0"/>
                </a:tc>
                <a:extLst>
                  <a:ext uri="{0D108BD9-81ED-4DB2-BD59-A6C34878D82A}">
                    <a16:rowId xmlns:a16="http://schemas.microsoft.com/office/drawing/2014/main" val="3106610868"/>
                  </a:ext>
                </a:extLst>
              </a:tr>
              <a:tr h="2154621">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Project Analytics Tracking for Admin</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Ensure that project analytics accurately track categories which are being invested in highly.</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lnSpc>
                          <a:spcPct val="200000"/>
                        </a:lnSpc>
                        <a:spcBef>
                          <a:spcPts val="0"/>
                        </a:spcBef>
                        <a:spcAft>
                          <a:spcPts val="0"/>
                        </a:spcAft>
                        <a:buFont typeface="+mj-lt"/>
                        <a:buAutoNum type="arabicPeriod"/>
                      </a:pPr>
                      <a:r>
                        <a:rPr lang="en-US" sz="1200" kern="100" dirty="0">
                          <a:solidFill>
                            <a:srgbClr val="000000"/>
                          </a:solidFill>
                          <a:effectLst/>
                          <a:latin typeface="Times New Roman" panose="02020603050405020304" pitchFamily="18" charset="0"/>
                          <a:ea typeface="Times New Roman" panose="02020603050405020304" pitchFamily="18" charset="0"/>
                        </a:rPr>
                        <a:t>Monitor project analytics dashboard.</a:t>
                      </a:r>
                      <a:endParaRPr lang="en-US" sz="1200" kern="1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200" kern="100" dirty="0">
                          <a:solidFill>
                            <a:srgbClr val="000000"/>
                          </a:solidFill>
                          <a:effectLst/>
                          <a:latin typeface="Times New Roman" panose="02020603050405020304" pitchFamily="18" charset="0"/>
                          <a:ea typeface="Times New Roman" panose="02020603050405020304" pitchFamily="18" charset="0"/>
                        </a:rPr>
                        <a:t>Verify that funding progress, investor engagement, and other metrics are updated in real time.</a:t>
                      </a:r>
                      <a:endParaRPr lang="en-US" sz="12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dirty="0">
                          <a:solidFill>
                            <a:srgbClr val="000000"/>
                          </a:solidFill>
                          <a:effectLst/>
                          <a:latin typeface="Times New Roman" panose="02020603050405020304" pitchFamily="18" charset="0"/>
                          <a:ea typeface="Times New Roman" panose="02020603050405020304" pitchFamily="18" charset="0"/>
                        </a:rPr>
                        <a:t>Project analytics should provide accurate and up to date information for administrators.</a:t>
                      </a:r>
                      <a:endParaRPr lang="en-US" sz="12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82847194"/>
                  </a:ext>
                </a:extLst>
              </a:tr>
              <a:tr h="2522813">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Transaction Handling</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rPr>
                        <a:t>Test the measures implemented for financial transactions via Esewa.</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Initiate Financial Transaction</a:t>
                      </a:r>
                      <a:endParaRPr lang="en-US" sz="1200" kern="10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200" kern="100">
                          <a:solidFill>
                            <a:srgbClr val="000000"/>
                          </a:solidFill>
                          <a:effectLst/>
                          <a:latin typeface="Times New Roman" panose="02020603050405020304" pitchFamily="18" charset="0"/>
                          <a:ea typeface="Times New Roman" panose="02020603050405020304" pitchFamily="18" charset="0"/>
                        </a:rPr>
                        <a:t>Verify the hashing process and secure payment is completed.</a:t>
                      </a:r>
                      <a:endParaRPr lang="en-US"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kern="100" dirty="0">
                          <a:solidFill>
                            <a:srgbClr val="000000"/>
                          </a:solidFill>
                          <a:effectLst/>
                          <a:latin typeface="Times New Roman" panose="02020603050405020304" pitchFamily="18" charset="0"/>
                          <a:ea typeface="Times New Roman" panose="02020603050405020304" pitchFamily="18" charset="0"/>
                        </a:rPr>
                        <a:t>Financial transactions via </a:t>
                      </a:r>
                      <a:r>
                        <a:rPr lang="en-US" sz="1200" kern="100" dirty="0" err="1">
                          <a:solidFill>
                            <a:srgbClr val="000000"/>
                          </a:solidFill>
                          <a:effectLst/>
                          <a:latin typeface="Times New Roman" panose="02020603050405020304" pitchFamily="18" charset="0"/>
                          <a:ea typeface="Times New Roman" panose="02020603050405020304" pitchFamily="18" charset="0"/>
                        </a:rPr>
                        <a:t>Esewa</a:t>
                      </a:r>
                      <a:r>
                        <a:rPr lang="en-US" sz="1200" kern="100" dirty="0">
                          <a:solidFill>
                            <a:srgbClr val="000000"/>
                          </a:solidFill>
                          <a:effectLst/>
                          <a:latin typeface="Times New Roman" panose="02020603050405020304" pitchFamily="18" charset="0"/>
                          <a:ea typeface="Times New Roman" panose="02020603050405020304" pitchFamily="18" charset="0"/>
                        </a:rPr>
                        <a:t> are conducted securely without exposing sensitive information</a:t>
                      </a:r>
                      <a:endParaRPr lang="en-US" sz="12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50209608"/>
                  </a:ext>
                </a:extLst>
              </a:tr>
            </a:tbl>
          </a:graphicData>
        </a:graphic>
      </p:graphicFrame>
      <p:pic>
        <p:nvPicPr>
          <p:cNvPr id="4" name="Picture 2" descr="Apu-01 - Asia Pacific University Of Technology &amp; Innovation, HD Png  Download , Transparent Png Image - PNGitem">
            <a:extLst>
              <a:ext uri="{FF2B5EF4-FFF2-40B4-BE49-F238E27FC236}">
                <a16:creationId xmlns:a16="http://schemas.microsoft.com/office/drawing/2014/main" id="{AF01F7A8-54A8-843F-3064-050F6B477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4F2EE5E9-FA32-1022-CB57-49E9E11E4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13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971925" y="72518"/>
            <a:ext cx="7326313" cy="603757"/>
          </a:xfrm>
        </p:spPr>
        <p:txBody>
          <a:bodyPr/>
          <a:lstStyle/>
          <a:p>
            <a:r>
              <a:rPr lang="en-US" dirty="0"/>
              <a:t>Testing (UAT)</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pic>
        <p:nvPicPr>
          <p:cNvPr id="4" name="Picture 3" descr="A screenshot of a survey&#10;&#10;Description automatically generated">
            <a:extLst>
              <a:ext uri="{FF2B5EF4-FFF2-40B4-BE49-F238E27FC236}">
                <a16:creationId xmlns:a16="http://schemas.microsoft.com/office/drawing/2014/main" id="{FABB2C98-3BDB-5D53-8879-AF72426C6B4D}"/>
              </a:ext>
            </a:extLst>
          </p:cNvPr>
          <p:cNvPicPr>
            <a:picLocks noChangeAspect="1"/>
          </p:cNvPicPr>
          <p:nvPr/>
        </p:nvPicPr>
        <p:blipFill>
          <a:blip r:embed="rId2"/>
          <a:stretch>
            <a:fillRect/>
          </a:stretch>
        </p:blipFill>
        <p:spPr>
          <a:xfrm>
            <a:off x="1401865" y="1158182"/>
            <a:ext cx="4856059" cy="4099627"/>
          </a:xfrm>
          <a:prstGeom prst="rect">
            <a:avLst/>
          </a:prstGeom>
        </p:spPr>
      </p:pic>
      <p:pic>
        <p:nvPicPr>
          <p:cNvPr id="5" name="Picture 4">
            <a:extLst>
              <a:ext uri="{FF2B5EF4-FFF2-40B4-BE49-F238E27FC236}">
                <a16:creationId xmlns:a16="http://schemas.microsoft.com/office/drawing/2014/main" id="{C1401373-3198-D109-C023-2E264EB49B15}"/>
              </a:ext>
            </a:extLst>
          </p:cNvPr>
          <p:cNvPicPr>
            <a:picLocks noChangeAspect="1"/>
          </p:cNvPicPr>
          <p:nvPr/>
        </p:nvPicPr>
        <p:blipFill>
          <a:blip r:embed="rId3"/>
          <a:stretch>
            <a:fillRect/>
          </a:stretch>
        </p:blipFill>
        <p:spPr>
          <a:xfrm>
            <a:off x="6657975" y="1099947"/>
            <a:ext cx="4743252" cy="4376928"/>
          </a:xfrm>
          <a:prstGeom prst="rect">
            <a:avLst/>
          </a:prstGeom>
        </p:spPr>
      </p:pic>
      <p:pic>
        <p:nvPicPr>
          <p:cNvPr id="6" name="Picture 2" descr="Apu-01 - Asia Pacific University Of Technology &amp; Innovation, HD Png  Download , Transparent Png Image - PNGitem">
            <a:extLst>
              <a:ext uri="{FF2B5EF4-FFF2-40B4-BE49-F238E27FC236}">
                <a16:creationId xmlns:a16="http://schemas.microsoft.com/office/drawing/2014/main" id="{F7934139-210B-FF68-FBAD-ACEA75C90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rd Buddha Education Foundation - LBEF | Kathmandu">
            <a:extLst>
              <a:ext uri="{FF2B5EF4-FFF2-40B4-BE49-F238E27FC236}">
                <a16:creationId xmlns:a16="http://schemas.microsoft.com/office/drawing/2014/main" id="{E87ED820-A922-AE19-369C-3CDA1A11DC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64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971925" y="72518"/>
            <a:ext cx="7326313" cy="603757"/>
          </a:xfrm>
        </p:spPr>
        <p:txBody>
          <a:bodyPr/>
          <a:lstStyle/>
          <a:p>
            <a:r>
              <a:rPr lang="en-US" dirty="0"/>
              <a:t>Testing (UAT)</a:t>
            </a:r>
            <a:endParaRPr lang="en-ZA"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pic>
        <p:nvPicPr>
          <p:cNvPr id="6" name="Picture 5">
            <a:extLst>
              <a:ext uri="{FF2B5EF4-FFF2-40B4-BE49-F238E27FC236}">
                <a16:creationId xmlns:a16="http://schemas.microsoft.com/office/drawing/2014/main" id="{FA25ABF7-C87A-DAA4-11C0-02D52CD09010}"/>
              </a:ext>
            </a:extLst>
          </p:cNvPr>
          <p:cNvPicPr>
            <a:picLocks noChangeAspect="1"/>
          </p:cNvPicPr>
          <p:nvPr/>
        </p:nvPicPr>
        <p:blipFill>
          <a:blip r:embed="rId2"/>
          <a:stretch>
            <a:fillRect/>
          </a:stretch>
        </p:blipFill>
        <p:spPr>
          <a:xfrm>
            <a:off x="3087370" y="950722"/>
            <a:ext cx="6017260" cy="5295900"/>
          </a:xfrm>
          <a:prstGeom prst="rect">
            <a:avLst/>
          </a:prstGeom>
        </p:spPr>
      </p:pic>
      <p:pic>
        <p:nvPicPr>
          <p:cNvPr id="4" name="Picture 2" descr="Apu-01 - Asia Pacific University Of Technology &amp; Innovation, HD Png  Download , Transparent Png Image - PNGitem">
            <a:extLst>
              <a:ext uri="{FF2B5EF4-FFF2-40B4-BE49-F238E27FC236}">
                <a16:creationId xmlns:a16="http://schemas.microsoft.com/office/drawing/2014/main" id="{236E702B-615E-4F73-77CF-5282420D4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8D517CDE-88B5-982E-61D3-C7E23A22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87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1352550" y="-169926"/>
            <a:ext cx="6194235" cy="903351"/>
          </a:xfrm>
        </p:spPr>
        <p:txBody>
          <a:bodyPr>
            <a:noAutofit/>
          </a:bodyPr>
          <a:lstStyle/>
          <a:p>
            <a:r>
              <a:rPr lang="en-US" sz="2800" dirty="0"/>
              <a:t>Problems and Limitations</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
        <p:nvSpPr>
          <p:cNvPr id="3" name="Text Placeholder 3">
            <a:extLst>
              <a:ext uri="{FF2B5EF4-FFF2-40B4-BE49-F238E27FC236}">
                <a16:creationId xmlns:a16="http://schemas.microsoft.com/office/drawing/2014/main" id="{1EC2B388-228A-D6D9-CF08-5D0CF3BCABD9}"/>
              </a:ext>
            </a:extLst>
          </p:cNvPr>
          <p:cNvSpPr txBox="1">
            <a:spLocks/>
          </p:cNvSpPr>
          <p:nvPr/>
        </p:nvSpPr>
        <p:spPr>
          <a:xfrm>
            <a:off x="518160" y="1936623"/>
            <a:ext cx="6632448" cy="39212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200000"/>
              </a:lnSpc>
              <a:spcBef>
                <a:spcPts val="0"/>
              </a:spcBef>
            </a:pPr>
            <a:endParaRPr lang="en-US" sz="1100" dirty="0">
              <a:latin typeface="Times New Roman" panose="02020603050405020304" pitchFamily="18" charset="0"/>
              <a:ea typeface="Times New Roman" panose="02020603050405020304" pitchFamily="18" charset="0"/>
            </a:endParaRPr>
          </a:p>
        </p:txBody>
      </p:sp>
      <p:sp>
        <p:nvSpPr>
          <p:cNvPr id="11" name="Rectangle 6">
            <a:extLst>
              <a:ext uri="{FF2B5EF4-FFF2-40B4-BE49-F238E27FC236}">
                <a16:creationId xmlns:a16="http://schemas.microsoft.com/office/drawing/2014/main" id="{CB4F4EB2-0CA7-46C1-D7D8-B3BEB9BAC6DF}"/>
              </a:ext>
            </a:extLst>
          </p:cNvPr>
          <p:cNvSpPr>
            <a:spLocks noChangeArrowheads="1"/>
          </p:cNvSpPr>
          <p:nvPr/>
        </p:nvSpPr>
        <p:spPr bwMode="auto">
          <a:xfrm rot="10800000" flipV="1">
            <a:off x="439293" y="1028344"/>
            <a:ext cx="671131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SG" altLang="en-US" sz="1800" b="0" i="0" u="none" strike="noStrike" cap="none" normalizeH="0" baseline="0" dirty="0">
                <a:ln>
                  <a:noFill/>
                </a:ln>
                <a:solidFill>
                  <a:schemeClr val="tx1"/>
                </a:solidFill>
                <a:effectLst/>
                <a:latin typeface="Arial" panose="020B0604020202020204" pitchFamily="34" charset="0"/>
              </a:rPr>
              <a:t>Regulatory and Compliance Issues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SG" altLang="en-US" sz="1800" b="0" i="0" u="none" strike="noStrike" cap="none" normalizeH="0" baseline="0" dirty="0">
                <a:ln>
                  <a:noFill/>
                </a:ln>
                <a:solidFill>
                  <a:schemeClr val="tx1"/>
                </a:solidFill>
                <a:effectLst/>
                <a:latin typeface="Arial" panose="020B0604020202020204" pitchFamily="34" charset="0"/>
              </a:rPr>
              <a:t>	Financial Regulation Compliance: Navigating the 	complexities of local financial regulations and legal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SG" altLang="en-US" sz="1800" b="0" i="0" u="none" strike="noStrike" cap="none" normalizeH="0" baseline="0" dirty="0">
                <a:ln>
                  <a:noFill/>
                </a:ln>
                <a:solidFill>
                  <a:schemeClr val="tx1"/>
                </a:solidFill>
                <a:effectLst/>
                <a:latin typeface="Arial" panose="020B0604020202020204" pitchFamily="34" charset="0"/>
              </a:rPr>
              <a:t>	requirements for online crowdfunding.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SG" altLang="en-US" sz="1800" b="0" i="0" u="none" strike="noStrike" cap="none" normalizeH="0" baseline="0" dirty="0">
                <a:ln>
                  <a:noFill/>
                </a:ln>
                <a:solidFill>
                  <a:schemeClr val="tx1"/>
                </a:solidFill>
                <a:effectLst/>
                <a:latin typeface="Arial" panose="020B0604020202020204" pitchFamily="34" charset="0"/>
              </a:rPr>
              <a:t>	Data Privacy Concerns: Ensuring full compliance with 	data protection regulations and safeguarding user 	privacy.</a:t>
            </a:r>
            <a:endParaRPr lang="en-SG"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SG" altLang="en-US" sz="1800" b="0" i="0" u="none" strike="noStrike" cap="none" normalizeH="0" baseline="0" dirty="0">
                <a:ln>
                  <a:noFill/>
                </a:ln>
                <a:solidFill>
                  <a:schemeClr val="tx1"/>
                </a:solidFill>
                <a:effectLst/>
                <a:latin typeface="Arial" panose="020B0604020202020204" pitchFamily="34" charset="0"/>
              </a:rPr>
              <a:t>Market and Adoption Limitations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SG" altLang="en-US" sz="1800" b="0" i="0" u="none" strike="noStrike" cap="none" normalizeH="0" baseline="0" dirty="0">
                <a:ln>
                  <a:noFill/>
                </a:ln>
                <a:solidFill>
                  <a:schemeClr val="tx1"/>
                </a:solidFill>
                <a:effectLst/>
                <a:latin typeface="Arial" panose="020B0604020202020204" pitchFamily="34" charset="0"/>
              </a:rPr>
              <a:t>	Low Market Awareness: Limited awareness and 	understanding of the platform's benefits among 	potential users.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SG" altLang="en-US" sz="1800" b="0" i="0" u="none" strike="noStrike" cap="none" normalizeH="0" baseline="0" dirty="0">
                <a:ln>
                  <a:noFill/>
                </a:ln>
                <a:solidFill>
                  <a:schemeClr val="tx1"/>
                </a:solidFill>
                <a:effectLst/>
                <a:latin typeface="Arial" panose="020B0604020202020204" pitchFamily="34" charset="0"/>
              </a:rPr>
              <a:t>Development and Maintenance Problems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SG" altLang="en-US" sz="1800" b="0" i="0" u="none" strike="noStrike" cap="none" normalizeH="0" baseline="0" dirty="0">
                <a:ln>
                  <a:noFill/>
                </a:ln>
                <a:solidFill>
                  <a:schemeClr val="tx1"/>
                </a:solidFill>
                <a:effectLst/>
                <a:latin typeface="Arial" panose="020B0604020202020204" pitchFamily="34" charset="0"/>
              </a:rPr>
              <a:t>	Resource Constraints: Limited development resources 	and challenges in managing them effectively.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SG" altLang="en-US" sz="1800" b="0" i="0" u="none" strike="noStrike" cap="none" normalizeH="0" baseline="0" dirty="0">
                <a:ln>
                  <a:noFill/>
                </a:ln>
                <a:solidFill>
                  <a:schemeClr val="tx1"/>
                </a:solidFill>
                <a:effectLst/>
                <a:latin typeface="Arial" panose="020B0604020202020204" pitchFamily="34" charset="0"/>
              </a:rPr>
              <a:t>	Continuous Improvement Barriers: Difficulties in 	regularly updating the platform based on user feedback 	and technological advancements.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2" descr="Apu-01 - Asia Pacific University Of Technology &amp; Innovation, HD Png  Download , Transparent Png Image - PNGitem">
            <a:extLst>
              <a:ext uri="{FF2B5EF4-FFF2-40B4-BE49-F238E27FC236}">
                <a16:creationId xmlns:a16="http://schemas.microsoft.com/office/drawing/2014/main" id="{E9E2D9AC-3A92-E9AA-925A-302908688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310416E6-F291-CDDA-2E7D-BED029787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77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Problem statement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
        <p:nvSpPr>
          <p:cNvPr id="8" name="Rectangle 4">
            <a:extLst>
              <a:ext uri="{FF2B5EF4-FFF2-40B4-BE49-F238E27FC236}">
                <a16:creationId xmlns:a16="http://schemas.microsoft.com/office/drawing/2014/main" id="{1C9D671F-6B4C-273E-A60C-934D8484C017}"/>
              </a:ext>
            </a:extLst>
          </p:cNvPr>
          <p:cNvSpPr>
            <a:spLocks noGrp="1" noChangeArrowheads="1"/>
          </p:cNvSpPr>
          <p:nvPr>
            <p:ph type="body" sz="quarter" idx="13"/>
          </p:nvPr>
        </p:nvSpPr>
        <p:spPr bwMode="auto">
          <a:xfrm>
            <a:off x="865188" y="1418868"/>
            <a:ext cx="877676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Access to Funding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Promising ideas and projects face hurdles in securing necessary funds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Traditional financial mediums have stringent criteria for innovations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Visibility and Outreach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Creators struggle to gain visibility beyond their immediate surroundings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Difficulty in reaching broader audience for raising capital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Geographical Barriers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Nepal's diverse and dispersed population poses challenges for creators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Geographical constraints limit access to potential backers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Lack of Dedicated Platform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Absence of a centralized platform to connect creators with investors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Conventional funding processes lack efficiency and accessibility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Untapped Potential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Vibrant community of entrepreneurs, activists, and creative minds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Innovative ideas and projects remain unexplored due to funding constraints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2" descr="Apu-01 - Asia Pacific University Of Technology &amp; Innovation, HD Png  Download , Transparent Png Image - PNGitem">
            <a:extLst>
              <a:ext uri="{FF2B5EF4-FFF2-40B4-BE49-F238E27FC236}">
                <a16:creationId xmlns:a16="http://schemas.microsoft.com/office/drawing/2014/main" id="{DD1207EA-554A-AFBC-091B-90DE32265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03AC1651-1D06-E3F6-7EB6-060CADD2C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3894620" y="0"/>
            <a:ext cx="8297380" cy="527557"/>
          </a:xfrm>
        </p:spPr>
        <p:txBody>
          <a:bodyPr/>
          <a:lstStyle/>
          <a:p>
            <a:r>
              <a:rPr lang="en-US" dirty="0"/>
              <a:t>Future enhancements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809625"/>
            <a:ext cx="8324089" cy="5267325"/>
          </a:xfrm>
        </p:spPr>
        <p:txBody>
          <a:bodyPr>
            <a:normAutofit/>
          </a:bodyPr>
          <a:lstStyle/>
          <a:p>
            <a:pPr marL="0" marR="0">
              <a:lnSpc>
                <a:spcPct val="200000"/>
              </a:lnSpc>
              <a:spcBef>
                <a:spcPts val="0"/>
              </a:spcBef>
              <a:spcAft>
                <a:spcPts val="0"/>
              </a:spcAft>
            </a:pPr>
            <a:r>
              <a:rPr lang="en-SG" sz="1600" b="1" dirty="0">
                <a:solidFill>
                  <a:srgbClr val="000000"/>
                </a:solidFill>
                <a:effectLst/>
                <a:latin typeface="Times New Roman" panose="02020603050405020304" pitchFamily="18" charset="0"/>
                <a:ea typeface="Times New Roman" panose="02020603050405020304" pitchFamily="18" charset="0"/>
              </a:rPr>
              <a:t>Support for Group and Organization Campaigns</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Multi-Creator Functionality: Enable the platform to handle campaigns created by groups or organizations, not just solo creators.</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Collaborative Campaign Management: Introduce features allowing multiple users to manage a single campaign collaboratively.</a:t>
            </a:r>
          </a:p>
          <a:p>
            <a:pPr marL="0" marR="0">
              <a:lnSpc>
                <a:spcPct val="200000"/>
              </a:lnSpc>
              <a:spcBef>
                <a:spcPts val="0"/>
              </a:spcBef>
              <a:spcAft>
                <a:spcPts val="0"/>
              </a:spcAft>
            </a:pPr>
            <a:r>
              <a:rPr lang="en-SG" sz="1600" b="1" dirty="0">
                <a:solidFill>
                  <a:srgbClr val="000000"/>
                </a:solidFill>
                <a:effectLst/>
                <a:latin typeface="Times New Roman" panose="02020603050405020304" pitchFamily="18" charset="0"/>
                <a:ea typeface="Times New Roman" panose="02020603050405020304" pitchFamily="18" charset="0"/>
              </a:rPr>
              <a:t>Enhanced User Experience</a:t>
            </a:r>
            <a:r>
              <a:rPr lang="en-SG" sz="1600" b="1" dirty="0">
                <a:solidFill>
                  <a:srgbClr val="000000"/>
                </a:solidFill>
                <a:latin typeface="Times New Roman" panose="02020603050405020304" pitchFamily="18" charset="0"/>
                <a:ea typeface="Times New Roman" panose="02020603050405020304" pitchFamily="18" charset="0"/>
              </a:rPr>
              <a:t>	</a:t>
            </a:r>
          </a:p>
          <a:p>
            <a:pPr marL="228600" lvl="1" indent="0">
              <a:lnSpc>
                <a:spcPct val="200000"/>
              </a:lnSpc>
              <a:spcBef>
                <a:spcPts val="0"/>
              </a:spcBef>
              <a:buNone/>
            </a:pPr>
            <a:r>
              <a:rPr lang="en-SG" sz="1100" dirty="0">
                <a:solidFill>
                  <a:srgbClr val="000000"/>
                </a:solidFill>
                <a:effectLst/>
                <a:latin typeface="Times New Roman" panose="02020603050405020304" pitchFamily="18" charset="0"/>
                <a:ea typeface="Times New Roman" panose="02020603050405020304" pitchFamily="18" charset="0"/>
              </a:rPr>
              <a:t>	Advanced UI/UX Design: Implement more intuitive and interactive design elements to improve user navigation and engagement.</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Personalized Recommendations: Use machine learning to offer personalized campaign recommendations to users based on their 	interests and behaviour.</a:t>
            </a:r>
          </a:p>
          <a:p>
            <a:pPr marL="0" marR="0">
              <a:lnSpc>
                <a:spcPct val="200000"/>
              </a:lnSpc>
              <a:spcBef>
                <a:spcPts val="0"/>
              </a:spcBef>
              <a:spcAft>
                <a:spcPts val="0"/>
              </a:spcAft>
            </a:pPr>
            <a:r>
              <a:rPr lang="en-SG" sz="1600" b="1" dirty="0">
                <a:solidFill>
                  <a:srgbClr val="000000"/>
                </a:solidFill>
                <a:effectLst/>
                <a:latin typeface="Times New Roman" panose="02020603050405020304" pitchFamily="18" charset="0"/>
                <a:ea typeface="Times New Roman" panose="02020603050405020304" pitchFamily="18" charset="0"/>
              </a:rPr>
              <a:t>Expanded Payment Options</a:t>
            </a:r>
            <a:r>
              <a:rPr lang="en-SG" sz="1600" b="1" dirty="0">
                <a:solidFill>
                  <a:srgbClr val="000000"/>
                </a:solidFill>
                <a:latin typeface="Times New Roman" panose="02020603050405020304" pitchFamily="18" charset="0"/>
                <a:ea typeface="Times New Roman" panose="02020603050405020304" pitchFamily="18" charset="0"/>
              </a:rPr>
              <a:t>	</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Multiple Payment Gateways: Integrate additional payment gateways beyond </a:t>
            </a:r>
            <a:r>
              <a:rPr lang="en-SG" sz="1100" dirty="0" err="1">
                <a:solidFill>
                  <a:srgbClr val="000000"/>
                </a:solidFill>
                <a:effectLst/>
                <a:latin typeface="Times New Roman" panose="02020603050405020304" pitchFamily="18" charset="0"/>
                <a:ea typeface="Times New Roman" panose="02020603050405020304" pitchFamily="18" charset="0"/>
              </a:rPr>
              <a:t>eSewa</a:t>
            </a:r>
            <a:r>
              <a:rPr lang="en-SG" sz="1100" dirty="0">
                <a:solidFill>
                  <a:srgbClr val="000000"/>
                </a:solidFill>
                <a:effectLst/>
                <a:latin typeface="Times New Roman" panose="02020603050405020304" pitchFamily="18" charset="0"/>
                <a:ea typeface="Times New Roman" panose="02020603050405020304" pitchFamily="18" charset="0"/>
              </a:rPr>
              <a:t> to offer users more payment options.</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Cryptocurrency Support: Explore the possibility of accepting cryptocurrencies as a payment method.</a:t>
            </a:r>
          </a:p>
          <a:p>
            <a:pPr marL="0" marR="0">
              <a:lnSpc>
                <a:spcPct val="200000"/>
              </a:lnSpc>
              <a:spcBef>
                <a:spcPts val="0"/>
              </a:spcBef>
              <a:spcAft>
                <a:spcPts val="0"/>
              </a:spcAft>
            </a:pPr>
            <a:r>
              <a:rPr lang="en-SG" sz="1600" b="1" dirty="0">
                <a:solidFill>
                  <a:srgbClr val="000000"/>
                </a:solidFill>
                <a:effectLst/>
                <a:latin typeface="Times New Roman" panose="02020603050405020304" pitchFamily="18" charset="0"/>
                <a:ea typeface="Times New Roman" panose="02020603050405020304" pitchFamily="18" charset="0"/>
              </a:rPr>
              <a:t>Enhanced Campaign Validation</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AI-Powered Fraud Detection: Utilize artificial intelligence to detect and prevent fraudulent campaigns more effectively.</a:t>
            </a:r>
          </a:p>
          <a:p>
            <a:pPr marL="0" marR="0" indent="0">
              <a:lnSpc>
                <a:spcPct val="200000"/>
              </a:lnSpc>
              <a:spcBef>
                <a:spcPts val="0"/>
              </a:spcBef>
              <a:spcAft>
                <a:spcPts val="0"/>
              </a:spcAft>
              <a:buNone/>
            </a:pPr>
            <a:r>
              <a:rPr lang="en-SG" sz="1100" dirty="0">
                <a:solidFill>
                  <a:srgbClr val="000000"/>
                </a:solidFill>
                <a:effectLst/>
                <a:latin typeface="Times New Roman" panose="02020603050405020304" pitchFamily="18" charset="0"/>
                <a:ea typeface="Times New Roman" panose="02020603050405020304" pitchFamily="18" charset="0"/>
              </a:rPr>
              <a:t>	Detailed Verification Processes: Implement more thorough campaign verification procedures to ensure legitimacy.</a:t>
            </a:r>
            <a:endParaRPr lang="en-US" sz="12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20</a:t>
            </a:fld>
            <a:endParaRPr lang="en-US" dirty="0"/>
          </a:p>
        </p:txBody>
      </p:sp>
      <p:pic>
        <p:nvPicPr>
          <p:cNvPr id="5" name="Picture 2" descr="Apu-01 - Asia Pacific University Of Technology &amp; Innovation, HD Png  Download , Transparent Png Image - PNGitem">
            <a:extLst>
              <a:ext uri="{FF2B5EF4-FFF2-40B4-BE49-F238E27FC236}">
                <a16:creationId xmlns:a16="http://schemas.microsoft.com/office/drawing/2014/main" id="{33B1E5AC-AF16-009D-0000-CEE2F4F1F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rd Buddha Education Foundation - LBEF | Kathmandu">
            <a:extLst>
              <a:ext uri="{FF2B5EF4-FFF2-40B4-BE49-F238E27FC236}">
                <a16:creationId xmlns:a16="http://schemas.microsoft.com/office/drawing/2014/main" id="{CC8B957B-41EB-C59A-AA11-2AE5B866B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411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4848225" y="361950"/>
            <a:ext cx="7343775" cy="527557"/>
          </a:xfrm>
        </p:spPr>
        <p:txBody>
          <a:bodyPr/>
          <a:lstStyle/>
          <a:p>
            <a:r>
              <a:rPr lang="en-US" dirty="0"/>
              <a:t>conclusion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1475231" y="1590675"/>
            <a:ext cx="8324089" cy="5267325"/>
          </a:xfrm>
        </p:spPr>
        <p:txBody>
          <a:bodyPr>
            <a:normAutofit/>
          </a:bodyPr>
          <a:lstStyle/>
          <a:p>
            <a:pPr marL="0" marR="0" indent="0">
              <a:lnSpc>
                <a:spcPct val="200000"/>
              </a:lnSpc>
              <a:spcBef>
                <a:spcPts val="0"/>
              </a:spcBef>
              <a:spcAft>
                <a:spcPts val="0"/>
              </a:spcAft>
              <a:buNone/>
            </a:pPr>
            <a:r>
              <a:rPr lang="en-SG" sz="1400" dirty="0">
                <a:solidFill>
                  <a:srgbClr val="000000"/>
                </a:solidFill>
                <a:effectLst/>
                <a:latin typeface="Times New Roman" panose="02020603050405020304" pitchFamily="18" charset="0"/>
                <a:ea typeface="Times New Roman" panose="02020603050405020304" pitchFamily="18" charset="0"/>
              </a:rPr>
              <a:t>Through this project, my programming skills have significantly improved, particularly with the MERN stack (MongoDB, Express.js, React, Node.js). I have developed a stronger ability to solve complex problems, especially those related to integrating various APIs and managing system architecture. Additionally, my time management skills have seen considerable enhancement. I have learned to allocate time efficiently across different phases of the project, including research, development, testing, and documentation. This has enabled me to meet deadlines and manage project milestones effectively. Furthermore, my documentation skills have strengthened. I have become proficient in creating comprehensive project documentation, allowing me to clearly articulate technical details and project progress. Overall, this project has contributed greatly to my personal and professional growth.</a:t>
            </a:r>
            <a:endParaRPr lang="en-US" sz="11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21</a:t>
            </a:fld>
            <a:endParaRPr lang="en-US" dirty="0"/>
          </a:p>
        </p:txBody>
      </p:sp>
      <p:pic>
        <p:nvPicPr>
          <p:cNvPr id="5" name="Picture 2" descr="Apu-01 - Asia Pacific University Of Technology &amp; Innovation, HD Png  Download , Transparent Png Image - PNGitem">
            <a:extLst>
              <a:ext uri="{FF2B5EF4-FFF2-40B4-BE49-F238E27FC236}">
                <a16:creationId xmlns:a16="http://schemas.microsoft.com/office/drawing/2014/main" id="{630CBF9C-0CB8-56B0-CD91-69C2FA94B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rd Buddha Education Foundation - LBEF | Kathmandu">
            <a:extLst>
              <a:ext uri="{FF2B5EF4-FFF2-40B4-BE49-F238E27FC236}">
                <a16:creationId xmlns:a16="http://schemas.microsoft.com/office/drawing/2014/main" id="{61AA843E-C4BC-30AD-94D8-EBA01DC6D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61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Any Queries?</a:t>
            </a:r>
            <a:br>
              <a:rPr lang="en-US" dirty="0"/>
            </a:br>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608064" y="0"/>
            <a:ext cx="5864352" cy="765048"/>
          </a:xfrm>
        </p:spPr>
        <p:txBody>
          <a:bodyPr>
            <a:normAutofit/>
          </a:bodyPr>
          <a:lstStyle/>
          <a:p>
            <a:r>
              <a:rPr lang="en-US" sz="2800" dirty="0"/>
              <a:t>AIM &amp; OBJECTIVES</a:t>
            </a:r>
            <a:endParaRPr lang="en-ZA" sz="2800"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5154168" y="765048"/>
            <a:ext cx="6632448" cy="2362835"/>
          </a:xfrm>
        </p:spPr>
        <p:txBody>
          <a:bodyPr>
            <a:normAutofit/>
          </a:bodyPr>
          <a:lstStyle/>
          <a:p>
            <a:pPr marL="0" marR="0" algn="just">
              <a:lnSpc>
                <a:spcPct val="200000"/>
              </a:lnSpc>
              <a:spcBef>
                <a:spcPts val="0"/>
              </a:spcBef>
              <a:spcAft>
                <a:spcPts val="0"/>
              </a:spcAft>
            </a:pPr>
            <a:r>
              <a:rPr lang="en-US" sz="1200" dirty="0">
                <a:solidFill>
                  <a:srgbClr val="000000"/>
                </a:solidFill>
                <a:effectLst/>
                <a:latin typeface="Times New Roman" panose="02020603050405020304" pitchFamily="18" charset="0"/>
                <a:ea typeface="Meiryo" panose="020B0604030504040204" pitchFamily="34" charset="-128"/>
              </a:rPr>
              <a:t>The primary goal of this platform is to establish an inclusive and dynamic online crowdfunding platform that fosters innovation, fuels entrepreneurship, and accelerates the growth of Nepal's creative economy bay providing creators with a dedicated space to showcase their ideas and by connecting them with interested investors, the platform aims to democratize the funding process and propel visionary concepts towards tangible success.</a:t>
            </a:r>
            <a:endParaRPr lang="en-US" sz="1200" dirty="0">
              <a:effectLst/>
              <a:latin typeface="Times New Roman" panose="02020603050405020304" pitchFamily="18" charset="0"/>
              <a:ea typeface="Times New Roman" panose="02020603050405020304" pitchFamily="18" charset="0"/>
            </a:endParaRPr>
          </a:p>
        </p:txBody>
      </p:sp>
      <p:sp>
        <p:nvSpPr>
          <p:cNvPr id="6" name="Text Placeholder 3">
            <a:extLst>
              <a:ext uri="{FF2B5EF4-FFF2-40B4-BE49-F238E27FC236}">
                <a16:creationId xmlns:a16="http://schemas.microsoft.com/office/drawing/2014/main" id="{23A33813-D92C-611E-3ED2-79490049A53A}"/>
              </a:ext>
            </a:extLst>
          </p:cNvPr>
          <p:cNvSpPr txBox="1">
            <a:spLocks/>
          </p:cNvSpPr>
          <p:nvPr/>
        </p:nvSpPr>
        <p:spPr>
          <a:xfrm>
            <a:off x="5197985" y="2806351"/>
            <a:ext cx="6632448" cy="32866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Empower Startups</a:t>
            </a:r>
            <a:endParaRPr lang="en-US" sz="1200" b="1" dirty="0">
              <a:effectLst/>
              <a:latin typeface="Times New Roman" panose="02020603050405020304" pitchFamily="18" charset="0"/>
              <a:ea typeface="Times New Roman" panose="02020603050405020304" pitchFamily="18" charset="0"/>
            </a:endParaRP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Boost Creativity</a:t>
            </a:r>
            <a:endParaRPr lang="en-US" sz="1200" b="1" dirty="0">
              <a:effectLst/>
              <a:latin typeface="Times New Roman" panose="02020603050405020304" pitchFamily="18" charset="0"/>
              <a:ea typeface="Times New Roman" panose="02020603050405020304" pitchFamily="18" charset="0"/>
            </a:endParaRP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Connect Creators and Investors</a:t>
            </a: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Facilitate Informed Decision-Making</a:t>
            </a:r>
            <a:endParaRPr lang="en-US" sz="1200" b="1" dirty="0">
              <a:effectLst/>
              <a:latin typeface="Times New Roman" panose="02020603050405020304" pitchFamily="18" charset="0"/>
              <a:ea typeface="Times New Roman" panose="02020603050405020304" pitchFamily="18" charset="0"/>
            </a:endParaRP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Promote Economic Growth</a:t>
            </a:r>
            <a:endParaRPr lang="en-US" sz="1200" b="1" dirty="0">
              <a:effectLst/>
              <a:latin typeface="Times New Roman" panose="02020603050405020304" pitchFamily="18" charset="0"/>
              <a:ea typeface="Times New Roman" panose="02020603050405020304" pitchFamily="18" charset="0"/>
            </a:endParaRP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Catalyze Social Impact</a:t>
            </a:r>
            <a:endParaRPr lang="en-US" sz="1200" b="1" dirty="0">
              <a:effectLst/>
              <a:latin typeface="Times New Roman" panose="02020603050405020304" pitchFamily="18" charset="0"/>
              <a:ea typeface="Times New Roman" panose="02020603050405020304" pitchFamily="18" charset="0"/>
            </a:endParaRP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Encourage Cross-Industry Collaboration</a:t>
            </a:r>
            <a:endParaRPr lang="en-US" sz="1200" b="1" dirty="0">
              <a:effectLst/>
              <a:latin typeface="Times New Roman" panose="02020603050405020304" pitchFamily="18" charset="0"/>
              <a:ea typeface="Times New Roman" panose="02020603050405020304" pitchFamily="18" charset="0"/>
            </a:endParaRPr>
          </a:p>
          <a:p>
            <a:pPr marL="171450" marR="0" indent="-171450">
              <a:lnSpc>
                <a:spcPct val="200000"/>
              </a:lnSpc>
              <a:spcBef>
                <a:spcPts val="0"/>
              </a:spcBef>
              <a:spcAft>
                <a:spcPts val="0"/>
              </a:spcAft>
              <a:buFont typeface="Arial" panose="020B0604020202020204" pitchFamily="34" charset="0"/>
              <a:buChar char="•"/>
            </a:pPr>
            <a:r>
              <a:rPr lang="en-US" sz="1200" b="1" dirty="0">
                <a:solidFill>
                  <a:srgbClr val="000000"/>
                </a:solidFill>
                <a:effectLst/>
                <a:latin typeface="Times New Roman" panose="02020603050405020304" pitchFamily="18" charset="0"/>
                <a:ea typeface="Meiryo" panose="020B0604030504040204" pitchFamily="34" charset="-128"/>
              </a:rPr>
              <a:t>Continuous Enhancement</a:t>
            </a:r>
            <a:endParaRPr lang="en-US" sz="1200" b="1" dirty="0">
              <a:effectLst/>
              <a:latin typeface="Times New Roman" panose="02020603050405020304" pitchFamily="18" charset="0"/>
              <a:ea typeface="Times New Roman" panose="02020603050405020304" pitchFamily="18" charset="0"/>
            </a:endParaRPr>
          </a:p>
        </p:txBody>
      </p:sp>
      <p:pic>
        <p:nvPicPr>
          <p:cNvPr id="3" name="Picture 2" descr="Apu-01 - Asia Pacific University Of Technology &amp; Innovation, HD Png  Download , Transparent Png Image - PNGitem">
            <a:extLst>
              <a:ext uri="{FF2B5EF4-FFF2-40B4-BE49-F238E27FC236}">
                <a16:creationId xmlns:a16="http://schemas.microsoft.com/office/drawing/2014/main" id="{3195B409-2C78-36F1-DE57-3E489B105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6D48FD4A-A0A4-208E-2ACA-964254343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1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1682433" y="-169926"/>
            <a:ext cx="5864352" cy="903351"/>
          </a:xfrm>
        </p:spPr>
        <p:txBody>
          <a:bodyPr/>
          <a:lstStyle/>
          <a:p>
            <a:r>
              <a:rPr lang="en-US" dirty="0"/>
              <a:t>Target users</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
        <p:nvSpPr>
          <p:cNvPr id="3" name="Text Placeholder 3">
            <a:extLst>
              <a:ext uri="{FF2B5EF4-FFF2-40B4-BE49-F238E27FC236}">
                <a16:creationId xmlns:a16="http://schemas.microsoft.com/office/drawing/2014/main" id="{1EC2B388-228A-D6D9-CF08-5D0CF3BCABD9}"/>
              </a:ext>
            </a:extLst>
          </p:cNvPr>
          <p:cNvSpPr txBox="1">
            <a:spLocks/>
          </p:cNvSpPr>
          <p:nvPr/>
        </p:nvSpPr>
        <p:spPr>
          <a:xfrm>
            <a:off x="518160" y="1936623"/>
            <a:ext cx="6632448" cy="39212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200000"/>
              </a:lnSpc>
              <a:spcBef>
                <a:spcPts val="0"/>
              </a:spcBef>
            </a:pPr>
            <a:endParaRPr lang="en-US" sz="1100" dirty="0">
              <a:latin typeface="Times New Roman" panose="02020603050405020304" pitchFamily="18" charset="0"/>
              <a:ea typeface="Times New Roman" panose="02020603050405020304" pitchFamily="18" charset="0"/>
            </a:endParaRPr>
          </a:p>
        </p:txBody>
      </p:sp>
      <p:sp>
        <p:nvSpPr>
          <p:cNvPr id="11" name="Rectangle 6">
            <a:extLst>
              <a:ext uri="{FF2B5EF4-FFF2-40B4-BE49-F238E27FC236}">
                <a16:creationId xmlns:a16="http://schemas.microsoft.com/office/drawing/2014/main" id="{CB4F4EB2-0CA7-46C1-D7D8-B3BEB9BAC6DF}"/>
              </a:ext>
            </a:extLst>
          </p:cNvPr>
          <p:cNvSpPr>
            <a:spLocks noChangeArrowheads="1"/>
          </p:cNvSpPr>
          <p:nvPr/>
        </p:nvSpPr>
        <p:spPr bwMode="auto">
          <a:xfrm rot="10800000" flipV="1">
            <a:off x="439293" y="1305341"/>
            <a:ext cx="671131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Creators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Individuals or teams with innovative ideas or creative 	projects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Seek to showcase their projects on the crowdfunding 	platform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Aim to gain attention and funding from backers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Backers (Investors)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Potential supporters or investors interested in funding 	projects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Ability to browse and invest in promising ideas or 	ventures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Motivated by rewards, equity, or supporting innovative 	projects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4" name="Picture 2" descr="Apu-01 - Asia Pacific University Of Technology &amp; Innovation, HD Png  Download , Transparent Png Image - PNGitem">
            <a:extLst>
              <a:ext uri="{FF2B5EF4-FFF2-40B4-BE49-F238E27FC236}">
                <a16:creationId xmlns:a16="http://schemas.microsoft.com/office/drawing/2014/main" id="{92171A45-C44E-2A6E-C34E-C6021E5D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ord Buddha Education Foundation - LBEF | Kathmandu">
            <a:extLst>
              <a:ext uri="{FF2B5EF4-FFF2-40B4-BE49-F238E27FC236}">
                <a16:creationId xmlns:a16="http://schemas.microsoft.com/office/drawing/2014/main" id="{19C2B53C-FEF1-AE1A-B4B7-A01B4E096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0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3894620" y="0"/>
            <a:ext cx="8297380" cy="527557"/>
          </a:xfrm>
        </p:spPr>
        <p:txBody>
          <a:bodyPr/>
          <a:lstStyle/>
          <a:p>
            <a:r>
              <a:rPr lang="en-US" dirty="0"/>
              <a:t>Functionalities of system</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809625"/>
            <a:ext cx="8324089" cy="5267325"/>
          </a:xfrm>
        </p:spPr>
        <p:txBody>
          <a:bodyPr>
            <a:normAutofit fontScale="92500" lnSpcReduction="20000"/>
          </a:bodyPr>
          <a:lstStyle/>
          <a:p>
            <a:pPr marL="0" marR="0">
              <a:lnSpc>
                <a:spcPct val="200000"/>
              </a:lnSpc>
              <a:spcBef>
                <a:spcPts val="0"/>
              </a:spcBef>
              <a:spcAft>
                <a:spcPts val="0"/>
              </a:spcAft>
            </a:pPr>
            <a:r>
              <a:rPr lang="en-US" sz="1500" b="1" dirty="0">
                <a:solidFill>
                  <a:srgbClr val="000000"/>
                </a:solidFill>
                <a:effectLst/>
                <a:latin typeface="Times New Roman" panose="02020603050405020304" pitchFamily="18" charset="0"/>
                <a:ea typeface="Times New Roman" panose="02020603050405020304" pitchFamily="18" charset="0"/>
              </a:rPr>
              <a:t>Project Creation: </a:t>
            </a:r>
            <a:r>
              <a:rPr lang="en-US" sz="1100" dirty="0">
                <a:solidFill>
                  <a:srgbClr val="000000"/>
                </a:solidFill>
                <a:effectLst/>
                <a:latin typeface="Times New Roman" panose="02020603050405020304" pitchFamily="18" charset="0"/>
                <a:ea typeface="Times New Roman" panose="02020603050405020304" pitchFamily="18" charset="0"/>
              </a:rPr>
              <a:t>Creators can easily launch a campaign about their project or ideas on the platform, providing comprehensive information 	about their project. They can also attach both images and video multimedia of their projects to grab the attention of the backers.</a:t>
            </a:r>
            <a:endParaRPr lang="en-US" sz="11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500" b="1" dirty="0">
                <a:solidFill>
                  <a:srgbClr val="000000"/>
                </a:solidFill>
                <a:effectLst/>
                <a:latin typeface="Times New Roman" panose="02020603050405020304" pitchFamily="18" charset="0"/>
                <a:ea typeface="Times New Roman" panose="02020603050405020304" pitchFamily="18" charset="0"/>
              </a:rPr>
              <a:t>Investment And Payment</a:t>
            </a:r>
            <a:r>
              <a:rPr lang="en-US" sz="1100" dirty="0">
                <a:solidFill>
                  <a:srgbClr val="000000"/>
                </a:solidFill>
                <a:effectLst/>
                <a:latin typeface="Times New Roman" panose="02020603050405020304" pitchFamily="18" charset="0"/>
                <a:ea typeface="Times New Roman" panose="02020603050405020304" pitchFamily="18" charset="0"/>
              </a:rPr>
              <a:t>: Investors or backers get the opportunities to browse and discover various unique projects on the platform and 	invest in those campaigns which they find good for the market. They can pledge a certain amount of funds towards the projects 	they believe in and gain different rewards according to the project. </a:t>
            </a:r>
            <a:endParaRPr lang="en-US" sz="11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500" b="1" dirty="0">
                <a:solidFill>
                  <a:srgbClr val="000000"/>
                </a:solidFill>
                <a:effectLst/>
                <a:latin typeface="Times New Roman" panose="02020603050405020304" pitchFamily="18" charset="0"/>
                <a:ea typeface="Times New Roman" panose="02020603050405020304" pitchFamily="18" charset="0"/>
              </a:rPr>
              <a:t>Reward System: </a:t>
            </a:r>
            <a:r>
              <a:rPr lang="en-US" sz="1100" dirty="0">
                <a:solidFill>
                  <a:srgbClr val="000000"/>
                </a:solidFill>
                <a:effectLst/>
                <a:latin typeface="Times New Roman" panose="02020603050405020304" pitchFamily="18" charset="0"/>
                <a:ea typeface="Times New Roman" panose="02020603050405020304" pitchFamily="18" charset="0"/>
              </a:rPr>
              <a:t>Creators can provide a certain range of rewards according to the pledged amounts. Investors or backers receive these 	rewards as a benefit for contributing towards a project when the goal amount of the project is fulfilled. Rewards can be different 	according to the project such as exclusive merchandise, early access to products, prototype versions of products and so on.</a:t>
            </a:r>
            <a:endParaRPr lang="en-US" sz="11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500" b="1" dirty="0">
                <a:solidFill>
                  <a:srgbClr val="000000"/>
                </a:solidFill>
                <a:effectLst/>
                <a:latin typeface="Times New Roman" panose="02020603050405020304" pitchFamily="18" charset="0"/>
                <a:ea typeface="Times New Roman" panose="02020603050405020304" pitchFamily="18" charset="0"/>
              </a:rPr>
              <a:t>Updates and Feedback</a:t>
            </a:r>
            <a:r>
              <a:rPr lang="en-US" sz="1100" dirty="0">
                <a:solidFill>
                  <a:srgbClr val="000000"/>
                </a:solidFill>
                <a:effectLst/>
                <a:latin typeface="Times New Roman" panose="02020603050405020304" pitchFamily="18" charset="0"/>
                <a:ea typeface="Times New Roman" panose="02020603050405020304" pitchFamily="18" charset="0"/>
              </a:rPr>
              <a:t>: In this platform, creators are encouraged to provide regular updates regarding their campaigns to keep the investors 	and backers informed about the progress of their project. These updates can contain different things such as milestones, future 	plans and so on. Also on the other hand, backers can provide campaign creators with their view and perspective about the project. 	This will help to maintain transparency in the campaign.</a:t>
            </a:r>
            <a:endParaRPr lang="en-US" sz="11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500" b="1" dirty="0">
                <a:solidFill>
                  <a:srgbClr val="000000"/>
                </a:solidFill>
                <a:effectLst/>
                <a:latin typeface="Times New Roman" panose="02020603050405020304" pitchFamily="18" charset="0"/>
                <a:ea typeface="Times New Roman" panose="02020603050405020304" pitchFamily="18" charset="0"/>
              </a:rPr>
              <a:t>Project Analytics: </a:t>
            </a:r>
            <a:r>
              <a:rPr lang="en-US" sz="1100" dirty="0">
                <a:solidFill>
                  <a:srgbClr val="000000"/>
                </a:solidFill>
                <a:effectLst/>
                <a:latin typeface="Times New Roman" panose="02020603050405020304" pitchFamily="18" charset="0"/>
                <a:ea typeface="Times New Roman" panose="02020603050405020304" pitchFamily="18" charset="0"/>
              </a:rPr>
              <a:t>Administrators have access to the more technical and comprehensive sector of the platform as they will be able to view 	project analytics, allowing them to track key metrics and factors such as funding progress according to categories, campaigns 	performance, investors engagement and so on.</a:t>
            </a:r>
            <a:br>
              <a:rPr lang="en-US" sz="1100" kern="0" dirty="0">
                <a:solidFill>
                  <a:srgbClr val="000000"/>
                </a:solidFill>
                <a:effectLst/>
                <a:latin typeface="Times New Roman" panose="02020603050405020304" pitchFamily="18" charset="0"/>
                <a:ea typeface="Times New Roman" panose="02020603050405020304" pitchFamily="18" charset="0"/>
              </a:rPr>
            </a:br>
            <a:endParaRPr lang="en-US" sz="12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pic>
        <p:nvPicPr>
          <p:cNvPr id="5" name="Picture 2" descr="Apu-01 - Asia Pacific University Of Technology &amp; Innovation, HD Png  Download , Transparent Png Image - PNGitem">
            <a:extLst>
              <a:ext uri="{FF2B5EF4-FFF2-40B4-BE49-F238E27FC236}">
                <a16:creationId xmlns:a16="http://schemas.microsoft.com/office/drawing/2014/main" id="{111ACB8F-0C3F-1A37-D380-2A2AEC9D5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rd Buddha Education Foundation - LBEF | Kathmandu">
            <a:extLst>
              <a:ext uri="{FF2B5EF4-FFF2-40B4-BE49-F238E27FC236}">
                <a16:creationId xmlns:a16="http://schemas.microsoft.com/office/drawing/2014/main" id="{A455812B-2546-8786-7652-B227787B6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0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4146994" y="0"/>
            <a:ext cx="3898011" cy="708532"/>
          </a:xfrm>
        </p:spPr>
        <p:txBody>
          <a:bodyPr/>
          <a:lstStyle/>
          <a:p>
            <a:r>
              <a:rPr lang="en-US" dirty="0"/>
              <a:t>Domain Research</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911352" y="708532"/>
            <a:ext cx="4887594" cy="5444618"/>
          </a:xfrm>
        </p:spPr>
        <p:txBody>
          <a:bodyPr>
            <a:normAutofit/>
          </a:bodyPr>
          <a:lstStyle/>
          <a:p>
            <a:r>
              <a:rPr lang="en-US" sz="1200" kern="0" dirty="0">
                <a:solidFill>
                  <a:srgbClr val="000000"/>
                </a:solidFill>
                <a:effectLst/>
                <a:latin typeface="Times New Roman" panose="02020603050405020304" pitchFamily="18" charset="0"/>
                <a:ea typeface="Times New Roman" panose="02020603050405020304" pitchFamily="18" charset="0"/>
              </a:rPr>
              <a:t>According to research done by (</a:t>
            </a:r>
            <a:r>
              <a:rPr lang="en-US" sz="1200" kern="0" dirty="0" err="1">
                <a:solidFill>
                  <a:srgbClr val="000000"/>
                </a:solidFill>
                <a:effectLst/>
                <a:latin typeface="Times New Roman" panose="02020603050405020304" pitchFamily="18" charset="0"/>
                <a:ea typeface="Times New Roman" panose="02020603050405020304" pitchFamily="18" charset="0"/>
              </a:rPr>
              <a:t>Althoff</a:t>
            </a:r>
            <a:r>
              <a:rPr lang="en-US" sz="1200" kern="0" dirty="0">
                <a:solidFill>
                  <a:srgbClr val="000000"/>
                </a:solidFill>
                <a:effectLst/>
                <a:latin typeface="Times New Roman" panose="02020603050405020304" pitchFamily="18" charset="0"/>
                <a:ea typeface="Times New Roman" panose="02020603050405020304" pitchFamily="18" charset="0"/>
              </a:rPr>
              <a:t>, 2015), “many crowdfunding platforms which interact over internet allow specific kinds of projects to be funded by targeting large number of people to contribute. With critical analysis of online crowdfunding systems such as fundraiser, DonorsChoose.org and others, it is stated that the success of crowdfunding communities depends upon recruitment and continued engagement of donors. With these popular online platforms having donor attrition rate over 70%, the challenge rises due to problem of donor retention for both online and offline crowdfunding platforms.</a:t>
            </a:r>
          </a:p>
          <a:p>
            <a:r>
              <a:rPr lang="en-US" sz="1200" dirty="0">
                <a:solidFill>
                  <a:srgbClr val="000000"/>
                </a:solidFill>
                <a:effectLst/>
                <a:latin typeface="Times New Roman" panose="02020603050405020304" pitchFamily="18" charset="0"/>
                <a:ea typeface="Times New Roman" panose="02020603050405020304" pitchFamily="18" charset="0"/>
              </a:rPr>
              <a:t>Another research conducted by (Stiver, 2013) states that “the relationship between a crowdfunding and online community not only limits to financial terms but many non-financial benefits such as networking, collaboration, and feedback. The crowdfunding platform creates a strong community, network and pool of creators and investors whose collective efforts can have huge impact on both social and economic factors of the involved. Online exploration and advertisement with just a few clicks are one of the impactful benefits any organization or starters can get through online crowdfunding platform over the traditional offline method”.</a:t>
            </a:r>
          </a:p>
          <a:p>
            <a:r>
              <a:rPr lang="en-US" sz="1200" dirty="0">
                <a:solidFill>
                  <a:srgbClr val="000000"/>
                </a:solidFill>
                <a:effectLst/>
                <a:latin typeface="Times New Roman" panose="02020603050405020304" pitchFamily="18" charset="0"/>
                <a:ea typeface="Times New Roman" panose="02020603050405020304" pitchFamily="18" charset="0"/>
              </a:rPr>
              <a:t>According to the research conducted by (Stanko, 2017), “the total amount of raised during the funding campaign in crowdfunding platform does not have a significant impact on later performance of the product on the market but the total number of potential backers attracted effects the later performance of products. This output is generated by analyzing the data of crowdfunded projects from the Kickstarter website to better understand the effects of crowdfunding elements in the subsequent market”.</a:t>
            </a:r>
            <a:endParaRPr lang="en-US" sz="1200" dirty="0">
              <a:effectLst/>
              <a:latin typeface="Times New Roman" panose="02020603050405020304" pitchFamily="18" charset="0"/>
              <a:ea typeface="Times New Roman" panose="02020603050405020304" pitchFamily="18" charset="0"/>
            </a:endParaRPr>
          </a:p>
          <a:p>
            <a:endParaRPr lang="en-US" sz="1200" dirty="0">
              <a:effectLst/>
              <a:latin typeface="Times New Roman" panose="02020603050405020304" pitchFamily="18" charset="0"/>
              <a:ea typeface="Times New Roman" panose="02020603050405020304" pitchFamily="18" charset="0"/>
            </a:endParaRPr>
          </a:p>
          <a:p>
            <a:endParaRPr lang="en-US" sz="1200" dirty="0"/>
          </a:p>
        </p:txBody>
      </p:sp>
      <p:sp>
        <p:nvSpPr>
          <p:cNvPr id="5" name="Content Placeholder 4">
            <a:extLst>
              <a:ext uri="{FF2B5EF4-FFF2-40B4-BE49-F238E27FC236}">
                <a16:creationId xmlns:a16="http://schemas.microsoft.com/office/drawing/2014/main" id="{8E5B1204-B9F7-0D66-EBAA-9265C1E35527}"/>
              </a:ext>
            </a:extLst>
          </p:cNvPr>
          <p:cNvSpPr>
            <a:spLocks noGrp="1"/>
          </p:cNvSpPr>
          <p:nvPr>
            <p:ph sz="quarter" idx="14"/>
          </p:nvPr>
        </p:nvSpPr>
        <p:spPr>
          <a:xfrm>
            <a:off x="6505894" y="708532"/>
            <a:ext cx="4887594" cy="5158868"/>
          </a:xfrm>
        </p:spPr>
        <p:txBody>
          <a:bodyPr>
            <a:normAutofit fontScale="70000" lnSpcReduction="20000"/>
          </a:bodyPr>
          <a:lstStyle/>
          <a:p>
            <a:r>
              <a:rPr lang="en-US" sz="1800" dirty="0">
                <a:solidFill>
                  <a:srgbClr val="000000"/>
                </a:solidFill>
                <a:effectLst/>
                <a:latin typeface="Times New Roman" panose="02020603050405020304" pitchFamily="18" charset="0"/>
                <a:ea typeface="Times New Roman" panose="02020603050405020304" pitchFamily="18" charset="0"/>
              </a:rPr>
              <a:t>With objective to collect further information on the working dynamics of the crowdfunding platforms, Goran </a:t>
            </a:r>
            <a:r>
              <a:rPr lang="en-US" sz="1800" dirty="0" err="1">
                <a:solidFill>
                  <a:srgbClr val="000000"/>
                </a:solidFill>
                <a:effectLst/>
                <a:latin typeface="Times New Roman" panose="02020603050405020304" pitchFamily="18" charset="0"/>
                <a:ea typeface="Times New Roman" panose="02020603050405020304" pitchFamily="18" charset="0"/>
              </a:rPr>
              <a:t>Calic</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dirty="0" err="1">
                <a:solidFill>
                  <a:srgbClr val="000000"/>
                </a:solidFill>
                <a:effectLst/>
                <a:latin typeface="Times New Roman" panose="02020603050405020304" pitchFamily="18" charset="0"/>
                <a:ea typeface="Times New Roman" panose="02020603050405020304" pitchFamily="18" charset="0"/>
              </a:rPr>
              <a:t>Jialiang</a:t>
            </a:r>
            <a:r>
              <a:rPr lang="en-US" sz="1800" dirty="0">
                <a:solidFill>
                  <a:srgbClr val="000000"/>
                </a:solidFill>
                <a:effectLst/>
                <a:latin typeface="Times New Roman" panose="02020603050405020304" pitchFamily="18" charset="0"/>
                <a:ea typeface="Times New Roman" panose="02020603050405020304" pitchFamily="18" charset="0"/>
              </a:rPr>
              <a:t> Yang researched on the topic of “How multimedia shapes the crowdfunding outcomes” by observing 13,622 technology campaign on one of the most known crowdfunding platform “Kickstarter”. The redundant use of media can negatively impact on potential backers as the study suggests (</a:t>
            </a:r>
            <a:r>
              <a:rPr lang="en-US" sz="1800" dirty="0" err="1">
                <a:solidFill>
                  <a:srgbClr val="000000"/>
                </a:solidFill>
                <a:effectLst/>
                <a:latin typeface="Times New Roman" panose="02020603050405020304" pitchFamily="18" charset="0"/>
                <a:ea typeface="Times New Roman" panose="02020603050405020304" pitchFamily="18" charset="0"/>
              </a:rPr>
              <a:t>Jialiang</a:t>
            </a:r>
            <a:r>
              <a:rPr lang="en-US" sz="1800" dirty="0">
                <a:solidFill>
                  <a:srgbClr val="000000"/>
                </a:solidFill>
                <a:effectLst/>
                <a:latin typeface="Times New Roman" panose="02020603050405020304" pitchFamily="18" charset="0"/>
                <a:ea typeface="Times New Roman" panose="02020603050405020304" pitchFamily="18" charset="0"/>
              </a:rPr>
              <a:t> Yang, 2020).</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rPr>
              <a:t>Rachel E. Wheat and Jai Ranganathan describe “the dynamics of a success of a crowdfunding project depending heavily upon a successful outreach campaign. The success comes from successful outreach campaigns where the larger crowds refer to more money raised. Various online platforms such as social media platforms and advertisements can easily reach out and channel these investors directly to a proposal online. They have also stated that there is a common myth that these sorts of crowdfunding platforms are only for charismatic projects. But, according to Rachel E. Wheat and Jai Ranganathan, this assumption is completely wrong as the name of the project doesn’t attract investors, the ability or chance of the project being successful does” (E &amp; Wheat, 2013).</a:t>
            </a:r>
          </a:p>
          <a:p>
            <a:r>
              <a:rPr lang="en-US" sz="1800" dirty="0">
                <a:solidFill>
                  <a:srgbClr val="000000"/>
                </a:solidFill>
                <a:effectLst/>
                <a:latin typeface="Times New Roman" panose="02020603050405020304" pitchFamily="18" charset="0"/>
                <a:ea typeface="Times New Roman" panose="02020603050405020304" pitchFamily="18" charset="0"/>
              </a:rPr>
              <a:t>According to the research done by (Bin Gu, 2019), the new technology and advancements being made in information technology will open more doors of success to platforms like online crowdfunding by enabling new business models and new market mechanisms. Online crowdfunding doesn’t only allow creators to access a place to raise funds, but it also acts as a venue for them to obtain demand information before the production and rethink their intention with the product. There is no doubt that a profit driven entrepreneur earns more than that of product driven entrepreneurs on average, as their advantages are limited by their crowdfunding platforms. </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pic>
        <p:nvPicPr>
          <p:cNvPr id="6" name="Picture 2" descr="Apu-01 - Asia Pacific University Of Technology &amp; Innovation, HD Png  Download , Transparent Png Image - PNGitem">
            <a:extLst>
              <a:ext uri="{FF2B5EF4-FFF2-40B4-BE49-F238E27FC236}">
                <a16:creationId xmlns:a16="http://schemas.microsoft.com/office/drawing/2014/main" id="{E0E487C0-CC60-37B4-56BD-DEA1A4EE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rd Buddha Education Foundation - LBEF | Kathmandu">
            <a:extLst>
              <a:ext uri="{FF2B5EF4-FFF2-40B4-BE49-F238E27FC236}">
                <a16:creationId xmlns:a16="http://schemas.microsoft.com/office/drawing/2014/main" id="{58F1CF64-FA74-B90A-15A0-EE6A59059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4464938" y="0"/>
            <a:ext cx="3663697" cy="670432"/>
          </a:xfrm>
        </p:spPr>
        <p:txBody>
          <a:bodyPr/>
          <a:lstStyle/>
          <a:p>
            <a:r>
              <a:rPr lang="en-US" dirty="0"/>
              <a:t>Similar Systems</a:t>
            </a:r>
            <a:endParaRPr lang="en-ZA" dirty="0"/>
          </a:p>
        </p:txBody>
      </p:sp>
      <p:sp>
        <p:nvSpPr>
          <p:cNvPr id="4" name="Content Placeholder 3">
            <a:extLst>
              <a:ext uri="{FF2B5EF4-FFF2-40B4-BE49-F238E27FC236}">
                <a16:creationId xmlns:a16="http://schemas.microsoft.com/office/drawing/2014/main" id="{8D97CD95-A6D1-C7C3-F7D9-C0AB6438B279}"/>
              </a:ext>
            </a:extLst>
          </p:cNvPr>
          <p:cNvSpPr>
            <a:spLocks noGrp="1"/>
          </p:cNvSpPr>
          <p:nvPr>
            <p:ph sz="quarter" idx="13"/>
          </p:nvPr>
        </p:nvSpPr>
        <p:spPr>
          <a:xfrm>
            <a:off x="1389063" y="2082800"/>
            <a:ext cx="3144837" cy="3687763"/>
          </a:xfrm>
        </p:spPr>
        <p:txBody>
          <a:bodyPr/>
          <a:lstStyle/>
          <a:p>
            <a:r>
              <a:rPr lang="en-US" dirty="0"/>
              <a:t>Kickstarter (International Fundraising)</a:t>
            </a:r>
          </a:p>
          <a:p>
            <a:r>
              <a:rPr lang="en-US" dirty="0"/>
              <a:t>Indiegogo (Donations and Fundraising)</a:t>
            </a:r>
          </a:p>
          <a:p>
            <a:r>
              <a:rPr lang="en-US" dirty="0" err="1"/>
              <a:t>Seedrs</a:t>
            </a:r>
            <a:r>
              <a:rPr lang="en-US" dirty="0"/>
              <a:t> (Stock Based Fundraising)</a:t>
            </a: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pic>
        <p:nvPicPr>
          <p:cNvPr id="2" name="Content Placeholder 1" descr="A screenshot of a computer&#10;&#10;Description automatically generated">
            <a:extLst>
              <a:ext uri="{FF2B5EF4-FFF2-40B4-BE49-F238E27FC236}">
                <a16:creationId xmlns:a16="http://schemas.microsoft.com/office/drawing/2014/main" id="{A11899B4-83D7-8F23-6819-99F690C3F065}"/>
              </a:ext>
            </a:extLst>
          </p:cNvPr>
          <p:cNvPicPr>
            <a:picLocks noGrp="1" noChangeAspect="1"/>
          </p:cNvPicPr>
          <p:nvPr>
            <p:ph sz="quarter" idx="14"/>
          </p:nvPr>
        </p:nvPicPr>
        <p:blipFill>
          <a:blip r:embed="rId2"/>
          <a:stretch>
            <a:fillRect/>
          </a:stretch>
        </p:blipFill>
        <p:spPr>
          <a:xfrm>
            <a:off x="4946650" y="1803946"/>
            <a:ext cx="6192838" cy="3483471"/>
          </a:xfrm>
          <a:prstGeom prst="rect">
            <a:avLst/>
          </a:prstGeom>
        </p:spPr>
      </p:pic>
      <p:pic>
        <p:nvPicPr>
          <p:cNvPr id="5" name="Picture 2" descr="Apu-01 - Asia Pacific University Of Technology &amp; Innovation, HD Png  Download , Transparent Png Image - PNGitem">
            <a:extLst>
              <a:ext uri="{FF2B5EF4-FFF2-40B4-BE49-F238E27FC236}">
                <a16:creationId xmlns:a16="http://schemas.microsoft.com/office/drawing/2014/main" id="{FFC4E022-BCA9-7421-71F7-B5FCB6E1A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rd Buddha Education Foundation - LBEF | Kathmandu">
            <a:extLst>
              <a:ext uri="{FF2B5EF4-FFF2-40B4-BE49-F238E27FC236}">
                <a16:creationId xmlns:a16="http://schemas.microsoft.com/office/drawing/2014/main" id="{5B7340FA-FC45-519E-B193-5613A1853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0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6172200" cy="1249680"/>
          </a:xfrm>
        </p:spPr>
        <p:txBody>
          <a:bodyPr/>
          <a:lstStyle/>
          <a:p>
            <a:r>
              <a:rPr lang="en-US" dirty="0"/>
              <a:t>Technical Research</a:t>
            </a:r>
            <a:endParaRPr lang="en-ZA" dirty="0"/>
          </a:p>
        </p:txBody>
      </p:sp>
      <p:graphicFrame>
        <p:nvGraphicFramePr>
          <p:cNvPr id="6" name="Table Placeholder 2">
            <a:extLst>
              <a:ext uri="{FF2B5EF4-FFF2-40B4-BE49-F238E27FC236}">
                <a16:creationId xmlns:a16="http://schemas.microsoft.com/office/drawing/2014/main" id="{0F79245D-314F-2B78-AB57-5196A89AD1B0}"/>
              </a:ext>
            </a:extLst>
          </p:cNvPr>
          <p:cNvGraphicFramePr>
            <a:graphicFrameLocks noGrp="1"/>
          </p:cNvGraphicFramePr>
          <p:nvPr>
            <p:ph sz="quarter" idx="13"/>
            <p:extLst>
              <p:ext uri="{D42A27DB-BD31-4B8C-83A1-F6EECF244321}">
                <p14:modId xmlns:p14="http://schemas.microsoft.com/office/powerpoint/2010/main" val="3042290530"/>
              </p:ext>
            </p:extLst>
          </p:nvPr>
        </p:nvGraphicFramePr>
        <p:xfrm>
          <a:off x="1028701" y="2027238"/>
          <a:ext cx="10218905" cy="3956858"/>
        </p:xfrm>
        <a:graphic>
          <a:graphicData uri="http://schemas.openxmlformats.org/drawingml/2006/table">
            <a:tbl>
              <a:tblPr firstRow="1" bandRow="1">
                <a:tableStyleId>{3B4B98B0-60AC-42C2-AFA5-B58CD77FA1E5}</a:tableStyleId>
              </a:tblPr>
              <a:tblGrid>
                <a:gridCol w="3906694">
                  <a:extLst>
                    <a:ext uri="{9D8B030D-6E8A-4147-A177-3AD203B41FA5}">
                      <a16:colId xmlns:a16="http://schemas.microsoft.com/office/drawing/2014/main" val="127040821"/>
                    </a:ext>
                  </a:extLst>
                </a:gridCol>
                <a:gridCol w="3400271">
                  <a:extLst>
                    <a:ext uri="{9D8B030D-6E8A-4147-A177-3AD203B41FA5}">
                      <a16:colId xmlns:a16="http://schemas.microsoft.com/office/drawing/2014/main" val="149845700"/>
                    </a:ext>
                  </a:extLst>
                </a:gridCol>
                <a:gridCol w="1455970">
                  <a:extLst>
                    <a:ext uri="{9D8B030D-6E8A-4147-A177-3AD203B41FA5}">
                      <a16:colId xmlns:a16="http://schemas.microsoft.com/office/drawing/2014/main" val="3119692462"/>
                    </a:ext>
                  </a:extLst>
                </a:gridCol>
                <a:gridCol w="1455970">
                  <a:extLst>
                    <a:ext uri="{9D8B030D-6E8A-4147-A177-3AD203B41FA5}">
                      <a16:colId xmlns:a16="http://schemas.microsoft.com/office/drawing/2014/main" val="3472639139"/>
                    </a:ext>
                  </a:extLst>
                </a:gridCol>
              </a:tblGrid>
              <a:tr h="591983">
                <a:tc>
                  <a:txBody>
                    <a:bodyPr/>
                    <a:lstStyle/>
                    <a:p>
                      <a:r>
                        <a:rPr lang="en-US" sz="1800" dirty="0"/>
                        <a:t>Selected System Development Methodology</a:t>
                      </a:r>
                    </a:p>
                  </a:txBody>
                  <a:tcPr anchor="ctr"/>
                </a:tc>
                <a:tc>
                  <a:txBody>
                    <a:bodyPr/>
                    <a:lstStyle/>
                    <a:p>
                      <a:r>
                        <a:rPr lang="en-US" sz="1800" dirty="0"/>
                        <a:t>Selected Programming languages</a:t>
                      </a:r>
                    </a:p>
                  </a:txBody>
                  <a:tcPr anchor="ctr"/>
                </a:tc>
                <a:tc>
                  <a:txBody>
                    <a:bodyPr/>
                    <a:lstStyle/>
                    <a:p>
                      <a:r>
                        <a:rPr lang="en-US" sz="1800" dirty="0"/>
                        <a:t>Database</a:t>
                      </a:r>
                    </a:p>
                  </a:txBody>
                  <a:tcPr anchor="ctr"/>
                </a:tc>
                <a:tc>
                  <a:txBody>
                    <a:bodyPr/>
                    <a:lstStyle/>
                    <a:p>
                      <a:r>
                        <a:rPr lang="en-US" sz="1800" dirty="0"/>
                        <a:t>Frameworks and other tools</a:t>
                      </a:r>
                    </a:p>
                  </a:txBody>
                  <a:tcPr anchor="ctr"/>
                </a:tc>
                <a:extLst>
                  <a:ext uri="{0D108BD9-81ED-4DB2-BD59-A6C34878D82A}">
                    <a16:rowId xmlns:a16="http://schemas.microsoft.com/office/drawing/2014/main" val="3298013591"/>
                  </a:ext>
                </a:extLst>
              </a:tr>
              <a:tr h="606829">
                <a:tc>
                  <a:txBody>
                    <a:bodyPr/>
                    <a:lstStyle/>
                    <a:p>
                      <a:r>
                        <a:rPr lang="en-US" sz="1800" dirty="0"/>
                        <a:t>Waterfall Methodology</a:t>
                      </a:r>
                    </a:p>
                  </a:txBody>
                  <a:tcPr anchor="ctr"/>
                </a:tc>
                <a:tc>
                  <a:txBody>
                    <a:bodyPr/>
                    <a:lstStyle/>
                    <a:p>
                      <a:r>
                        <a:rPr lang="en-US" sz="1800" dirty="0"/>
                        <a:t>MEAN Stack</a:t>
                      </a:r>
                    </a:p>
                  </a:txBody>
                  <a:tcPr anchor="ctr"/>
                </a:tc>
                <a:tc>
                  <a:txBody>
                    <a:bodyPr/>
                    <a:lstStyle/>
                    <a:p>
                      <a:r>
                        <a:rPr lang="en-US" sz="1800" dirty="0"/>
                        <a:t>MongoDB</a:t>
                      </a:r>
                    </a:p>
                  </a:txBody>
                  <a:tcPr anchor="ctr"/>
                </a:tc>
                <a:tc>
                  <a:txBody>
                    <a:bodyPr/>
                    <a:lstStyle/>
                    <a:p>
                      <a:r>
                        <a:rPr lang="en-US" sz="1800" dirty="0"/>
                        <a:t>Bootstrap</a:t>
                      </a:r>
                    </a:p>
                  </a:txBody>
                  <a:tcPr anchor="ctr"/>
                </a:tc>
                <a:extLst>
                  <a:ext uri="{0D108BD9-81ED-4DB2-BD59-A6C34878D82A}">
                    <a16:rowId xmlns:a16="http://schemas.microsoft.com/office/drawing/2014/main" val="3873867931"/>
                  </a:ext>
                </a:extLst>
              </a:tr>
              <a:tr h="606829">
                <a:tc>
                  <a:txBody>
                    <a:bodyPr/>
                    <a:lstStyle/>
                    <a:p>
                      <a:r>
                        <a:rPr lang="en-US" sz="1800" dirty="0"/>
                        <a:t>Sequential Process</a:t>
                      </a:r>
                    </a:p>
                  </a:txBody>
                  <a:tcPr anchor="ctr"/>
                </a:tc>
                <a:tc>
                  <a:txBody>
                    <a:bodyPr/>
                    <a:lstStyle/>
                    <a:p>
                      <a:r>
                        <a:rPr lang="en-US" sz="1800" dirty="0"/>
                        <a:t>Angular-TypeScript-HTML-SCSS</a:t>
                      </a:r>
                    </a:p>
                  </a:txBody>
                  <a:tcPr anchor="ctr"/>
                </a:tc>
                <a:tc>
                  <a:txBody>
                    <a:bodyPr/>
                    <a:lstStyle/>
                    <a:p>
                      <a:r>
                        <a:rPr lang="en-US" sz="1800" dirty="0"/>
                        <a:t>No-SQL Database</a:t>
                      </a:r>
                    </a:p>
                  </a:txBody>
                  <a:tcPr anchor="ctr"/>
                </a:tc>
                <a:tc>
                  <a:txBody>
                    <a:bodyPr/>
                    <a:lstStyle/>
                    <a:p>
                      <a:r>
                        <a:rPr lang="en-US" sz="1800" dirty="0"/>
                        <a:t>Material Angular Design</a:t>
                      </a:r>
                    </a:p>
                  </a:txBody>
                  <a:tcPr anchor="ctr"/>
                </a:tc>
                <a:extLst>
                  <a:ext uri="{0D108BD9-81ED-4DB2-BD59-A6C34878D82A}">
                    <a16:rowId xmlns:a16="http://schemas.microsoft.com/office/drawing/2014/main" val="85209771"/>
                  </a:ext>
                </a:extLst>
              </a:tr>
              <a:tr h="606829">
                <a:tc>
                  <a:txBody>
                    <a:bodyPr/>
                    <a:lstStyle/>
                    <a:p>
                      <a:r>
                        <a:rPr lang="en-US" sz="1800" dirty="0"/>
                        <a:t>Rigidity</a:t>
                      </a:r>
                    </a:p>
                  </a:txBody>
                  <a:tcPr anchor="ctr"/>
                </a:tc>
                <a:tc>
                  <a:txBody>
                    <a:bodyPr/>
                    <a:lstStyle/>
                    <a:p>
                      <a:r>
                        <a:rPr lang="en-US" sz="1800" dirty="0"/>
                        <a:t>JavaScript-Express JS</a:t>
                      </a:r>
                    </a:p>
                  </a:txBody>
                  <a:tcPr anchor="ctr"/>
                </a:tc>
                <a:tc>
                  <a:txBody>
                    <a:bodyPr/>
                    <a:lstStyle/>
                    <a:p>
                      <a:endParaRPr lang="en-US" sz="1800" dirty="0"/>
                    </a:p>
                  </a:txBody>
                  <a:tcPr anchor="ctr"/>
                </a:tc>
                <a:tc>
                  <a:txBody>
                    <a:bodyPr/>
                    <a:lstStyle/>
                    <a:p>
                      <a:r>
                        <a:rPr lang="en-US" sz="1800" dirty="0"/>
                        <a:t>ESEWA-DEMO-API-V2</a:t>
                      </a:r>
                    </a:p>
                  </a:txBody>
                  <a:tcPr anchor="ctr"/>
                </a:tc>
                <a:extLst>
                  <a:ext uri="{0D108BD9-81ED-4DB2-BD59-A6C34878D82A}">
                    <a16:rowId xmlns:a16="http://schemas.microsoft.com/office/drawing/2014/main" val="4061031278"/>
                  </a:ext>
                </a:extLst>
              </a:tr>
              <a:tr h="606829">
                <a:tc>
                  <a:txBody>
                    <a:bodyPr/>
                    <a:lstStyle/>
                    <a:p>
                      <a:endParaRPr lang="en-US" sz="1800" dirty="0"/>
                    </a:p>
                  </a:txBody>
                  <a:tcPr anchor="ctr"/>
                </a:tc>
                <a:tc>
                  <a:txBody>
                    <a:bodyPr/>
                    <a:lstStyle/>
                    <a:p>
                      <a:r>
                        <a:rPr lang="en-US" sz="1800" dirty="0"/>
                        <a:t>Node JS (SERVER)</a:t>
                      </a:r>
                    </a:p>
                  </a:txBody>
                  <a:tcPr anchor="ctr"/>
                </a:tc>
                <a:tc>
                  <a:txBody>
                    <a:bodyPr/>
                    <a:lstStyle/>
                    <a:p>
                      <a:endParaRPr lang="en-US" sz="1800" dirty="0"/>
                    </a:p>
                  </a:txBody>
                  <a:tcPr anchor="ctr"/>
                </a:tc>
                <a:tc>
                  <a:txBody>
                    <a:bodyPr/>
                    <a:lstStyle/>
                    <a:p>
                      <a:r>
                        <a:rPr lang="en-US" sz="1800" dirty="0"/>
                        <a:t>Chart JS</a:t>
                      </a:r>
                    </a:p>
                  </a:txBody>
                  <a:tcPr anchor="ctr"/>
                </a:tc>
                <a:extLst>
                  <a:ext uri="{0D108BD9-81ED-4DB2-BD59-A6C34878D82A}">
                    <a16:rowId xmlns:a16="http://schemas.microsoft.com/office/drawing/2014/main" val="3591840781"/>
                  </a:ext>
                </a:extLst>
              </a:tr>
            </a:tbl>
          </a:graphicData>
        </a:graphic>
      </p:graphicFrame>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8</a:t>
            </a:fld>
            <a:endParaRPr lang="en-US" dirty="0"/>
          </a:p>
        </p:txBody>
      </p:sp>
      <p:pic>
        <p:nvPicPr>
          <p:cNvPr id="3" name="Picture 2" descr="Apu-01 - Asia Pacific University Of Technology &amp; Innovation, HD Png  Download , Transparent Png Image - PNGitem">
            <a:extLst>
              <a:ext uri="{FF2B5EF4-FFF2-40B4-BE49-F238E27FC236}">
                <a16:creationId xmlns:a16="http://schemas.microsoft.com/office/drawing/2014/main" id="{E9882BF6-F3F6-500B-3F25-C18902B3A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2478C4CF-1587-C6BF-BF6F-AC4908626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264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C5DD-6B55-DF45-4C6B-6B767B71B1F8}"/>
              </a:ext>
            </a:extLst>
          </p:cNvPr>
          <p:cNvSpPr>
            <a:spLocks noGrp="1"/>
          </p:cNvSpPr>
          <p:nvPr>
            <p:ph type="title"/>
          </p:nvPr>
        </p:nvSpPr>
        <p:spPr>
          <a:xfrm>
            <a:off x="893064" y="72518"/>
            <a:ext cx="10405174" cy="765682"/>
          </a:xfrm>
        </p:spPr>
        <p:txBody>
          <a:bodyPr/>
          <a:lstStyle/>
          <a:p>
            <a:r>
              <a:rPr lang="en-US" dirty="0"/>
              <a:t>Primary Research (questionnaire)</a:t>
            </a:r>
            <a:endParaRPr lang="en-ZA" dirty="0"/>
          </a:p>
        </p:txBody>
      </p:sp>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pic>
        <p:nvPicPr>
          <p:cNvPr id="7" name="Content Placeholder 6" descr="A screenshot of a survey&#10;&#10;Description automatically generated">
            <a:extLst>
              <a:ext uri="{FF2B5EF4-FFF2-40B4-BE49-F238E27FC236}">
                <a16:creationId xmlns:a16="http://schemas.microsoft.com/office/drawing/2014/main" id="{F80934BA-9200-C6BD-3B31-B938C35898C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54964" y="1042988"/>
            <a:ext cx="2469261" cy="5165171"/>
          </a:xfrm>
          <a:prstGeom prst="rect">
            <a:avLst/>
          </a:prstGeom>
        </p:spPr>
      </p:pic>
      <p:pic>
        <p:nvPicPr>
          <p:cNvPr id="8" name="Picture 7" descr="A screenshot of a survey&#10;&#10;Description automatically generated">
            <a:extLst>
              <a:ext uri="{FF2B5EF4-FFF2-40B4-BE49-F238E27FC236}">
                <a16:creationId xmlns:a16="http://schemas.microsoft.com/office/drawing/2014/main" id="{46826654-86C4-2E7E-1B21-94D0B5C4E6F2}"/>
              </a:ext>
            </a:extLst>
          </p:cNvPr>
          <p:cNvPicPr>
            <a:picLocks noChangeAspect="1"/>
          </p:cNvPicPr>
          <p:nvPr/>
        </p:nvPicPr>
        <p:blipFill>
          <a:blip r:embed="rId3"/>
          <a:stretch>
            <a:fillRect/>
          </a:stretch>
        </p:blipFill>
        <p:spPr>
          <a:xfrm>
            <a:off x="3450272" y="1062352"/>
            <a:ext cx="2357589" cy="5126442"/>
          </a:xfrm>
          <a:prstGeom prst="rect">
            <a:avLst/>
          </a:prstGeom>
        </p:spPr>
      </p:pic>
      <p:pic>
        <p:nvPicPr>
          <p:cNvPr id="9" name="Picture 8" descr="A screenshot of a survey&#10;&#10;Description automatically generated">
            <a:extLst>
              <a:ext uri="{FF2B5EF4-FFF2-40B4-BE49-F238E27FC236}">
                <a16:creationId xmlns:a16="http://schemas.microsoft.com/office/drawing/2014/main" id="{2DEBC0DE-9439-590A-1584-6A8641FAB51C}"/>
              </a:ext>
            </a:extLst>
          </p:cNvPr>
          <p:cNvPicPr>
            <a:picLocks noChangeAspect="1"/>
          </p:cNvPicPr>
          <p:nvPr/>
        </p:nvPicPr>
        <p:blipFill>
          <a:blip r:embed="rId4"/>
          <a:stretch>
            <a:fillRect/>
          </a:stretch>
        </p:blipFill>
        <p:spPr>
          <a:xfrm>
            <a:off x="5933909" y="1062352"/>
            <a:ext cx="2634696" cy="5126442"/>
          </a:xfrm>
          <a:prstGeom prst="rect">
            <a:avLst/>
          </a:prstGeom>
        </p:spPr>
      </p:pic>
      <p:pic>
        <p:nvPicPr>
          <p:cNvPr id="10" name="Picture 9" descr="A screenshot of a survey&#10;&#10;Description automatically generated">
            <a:extLst>
              <a:ext uri="{FF2B5EF4-FFF2-40B4-BE49-F238E27FC236}">
                <a16:creationId xmlns:a16="http://schemas.microsoft.com/office/drawing/2014/main" id="{C3AD9D9E-5B32-BCFC-B228-85CCCE1062A7}"/>
              </a:ext>
            </a:extLst>
          </p:cNvPr>
          <p:cNvPicPr>
            <a:picLocks noChangeAspect="1"/>
          </p:cNvPicPr>
          <p:nvPr/>
        </p:nvPicPr>
        <p:blipFill>
          <a:blip r:embed="rId5"/>
          <a:stretch>
            <a:fillRect/>
          </a:stretch>
        </p:blipFill>
        <p:spPr>
          <a:xfrm>
            <a:off x="8694653" y="1062352"/>
            <a:ext cx="2513261" cy="5126442"/>
          </a:xfrm>
          <a:prstGeom prst="rect">
            <a:avLst/>
          </a:prstGeom>
        </p:spPr>
      </p:pic>
      <p:pic>
        <p:nvPicPr>
          <p:cNvPr id="4" name="Picture 2" descr="Apu-01 - Asia Pacific University Of Technology &amp; Innovation, HD Png  Download , Transparent Png Image - PNGitem">
            <a:extLst>
              <a:ext uri="{FF2B5EF4-FFF2-40B4-BE49-F238E27FC236}">
                <a16:creationId xmlns:a16="http://schemas.microsoft.com/office/drawing/2014/main" id="{6E94E5F5-623E-095F-2EE3-385EB2D3E3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7532" y="0"/>
            <a:ext cx="1474468" cy="406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d Buddha Education Foundation - LBEF | Kathmandu">
            <a:extLst>
              <a:ext uri="{FF2B5EF4-FFF2-40B4-BE49-F238E27FC236}">
                <a16:creationId xmlns:a16="http://schemas.microsoft.com/office/drawing/2014/main" id="{55DCE04C-C947-FECC-C9B5-5E06E93E72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572"/>
            <a:ext cx="550354" cy="55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044871"/>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{69DDC941-EAF7-418E-A6ED-2683C0734AB4}tf16411248_win32</Template>
  <TotalTime>91</TotalTime>
  <Words>2128</Words>
  <Application>Microsoft Office PowerPoint</Application>
  <PresentationFormat>Widescreen</PresentationFormat>
  <Paragraphs>182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 LT Pro Light</vt:lpstr>
      <vt:lpstr>Calibri</vt:lpstr>
      <vt:lpstr>Posterama</vt:lpstr>
      <vt:lpstr>Times New Roman</vt:lpstr>
      <vt:lpstr>Custom</vt:lpstr>
      <vt:lpstr>Takeoff online crowdfunding platform  Developer: Sujan Shrestha (np000611) intake: np3f2304it course: Final Year Project Name of supervisor: Bishal prasad Kurmi name of 2nd marker: Rajan raj pant</vt:lpstr>
      <vt:lpstr>Problem statement</vt:lpstr>
      <vt:lpstr>AIM &amp; OBJECTIVES</vt:lpstr>
      <vt:lpstr>Target users</vt:lpstr>
      <vt:lpstr>Functionalities of system</vt:lpstr>
      <vt:lpstr>Domain Research</vt:lpstr>
      <vt:lpstr>Similar Systems</vt:lpstr>
      <vt:lpstr>Technical Research</vt:lpstr>
      <vt:lpstr>Primary Research (questionnaire)</vt:lpstr>
      <vt:lpstr>System Design</vt:lpstr>
      <vt:lpstr>System Design</vt:lpstr>
      <vt:lpstr>System implementation</vt:lpstr>
      <vt:lpstr>System implementation</vt:lpstr>
      <vt:lpstr>Testing (Unit Testing)</vt:lpstr>
      <vt:lpstr>Testing (Unit Testing)</vt:lpstr>
      <vt:lpstr>Testing (Unit Testing)</vt:lpstr>
      <vt:lpstr>Testing (UAT)</vt:lpstr>
      <vt:lpstr>Testing (UAT)</vt:lpstr>
      <vt:lpstr>Problems and Limitations</vt:lpstr>
      <vt:lpstr>Future enhancements</vt:lpstr>
      <vt:lpstr>conclusion</vt:lpstr>
      <vt:lpstr>Any Queries? Thank you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Takeoff online crowdfunding platform  Developer: Sujan Shrestha (np000611) intake: np3f2304it course: Final Year Project Name of supervisor: Bishal prasad Kurmi name of 2nd marker: Rajan raj pant</dc:title>
  <dc:creator>Sujan Shrestha</dc:creator>
  <cp:lastModifiedBy>Sujan Shrestha</cp:lastModifiedBy>
  <cp:revision>8</cp:revision>
  <dcterms:created xsi:type="dcterms:W3CDTF">2024-05-19T06:18:56Z</dcterms:created>
  <dcterms:modified xsi:type="dcterms:W3CDTF">2024-05-20T03:25:00Z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